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  <p:sldMasterId id="2147484640" r:id="rId2"/>
    <p:sldMasterId id="2147484652" r:id="rId3"/>
    <p:sldMasterId id="2147484664" r:id="rId4"/>
    <p:sldMasterId id="2147486582" r:id="rId5"/>
    <p:sldMasterId id="2147486642" r:id="rId6"/>
  </p:sldMasterIdLst>
  <p:notesMasterIdLst>
    <p:notesMasterId r:id="rId33"/>
  </p:notesMasterIdLst>
  <p:sldIdLst>
    <p:sldId id="310" r:id="rId7"/>
    <p:sldId id="637" r:id="rId8"/>
    <p:sldId id="638" r:id="rId9"/>
    <p:sldId id="612" r:id="rId10"/>
    <p:sldId id="629" r:id="rId11"/>
    <p:sldId id="660" r:id="rId12"/>
    <p:sldId id="661" r:id="rId13"/>
    <p:sldId id="662" r:id="rId14"/>
    <p:sldId id="663" r:id="rId15"/>
    <p:sldId id="664" r:id="rId16"/>
    <p:sldId id="665" r:id="rId17"/>
    <p:sldId id="666" r:id="rId18"/>
    <p:sldId id="667" r:id="rId19"/>
    <p:sldId id="668" r:id="rId20"/>
    <p:sldId id="669" r:id="rId21"/>
    <p:sldId id="670" r:id="rId22"/>
    <p:sldId id="671" r:id="rId23"/>
    <p:sldId id="672" r:id="rId24"/>
    <p:sldId id="673" r:id="rId25"/>
    <p:sldId id="657" r:id="rId26"/>
    <p:sldId id="630" r:id="rId27"/>
    <p:sldId id="674" r:id="rId28"/>
    <p:sldId id="639" r:id="rId29"/>
    <p:sldId id="632" r:id="rId30"/>
    <p:sldId id="658" r:id="rId31"/>
    <p:sldId id="608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e" initials="s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CCFF33"/>
    <a:srgbClr val="FFFF99"/>
    <a:srgbClr val="99FF99"/>
    <a:srgbClr val="FFD347"/>
    <a:srgbClr val="D09E00"/>
    <a:srgbClr val="C39BE1"/>
    <a:srgbClr val="4A9CCC"/>
    <a:srgbClr val="B7D7EB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94" autoAdjust="0"/>
    <p:restoredTop sz="91818" autoAdjust="0"/>
  </p:normalViewPr>
  <p:slideViewPr>
    <p:cSldViewPr>
      <p:cViewPr>
        <p:scale>
          <a:sx n="75" d="100"/>
          <a:sy n="75" d="100"/>
        </p:scale>
        <p:origin x="30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000" b="1" i="0" dirty="0" smtClean="0">
              <a:cs typeface="B Titr" panose="00000700000000000000" pitchFamily="2" charset="-78"/>
            </a:rPr>
            <a:t>امید است دانش پژوهان محترم پس از فراگیری این درس</a:t>
          </a:r>
          <a:r>
            <a:rPr lang="fa-IR" sz="2000" i="0" dirty="0" smtClean="0"/>
            <a:t>:</a:t>
          </a:r>
          <a:br>
            <a:rPr lang="fa-IR" sz="2000" i="0" dirty="0" smtClean="0"/>
          </a:br>
          <a:endParaRPr lang="en-U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 sz="2000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altLang="en-US" sz="2000" b="1" dirty="0" smtClean="0">
              <a:solidFill>
                <a:schemeClr val="bg1"/>
              </a:solidFill>
              <a:cs typeface="B Titr" panose="00000700000000000000" pitchFamily="2" charset="-78"/>
            </a:rPr>
            <a:t>1- </a:t>
          </a:r>
          <a:r>
            <a:rPr lang="fa-IR" sz="2000" b="1" i="0" dirty="0" smtClean="0">
              <a:cs typeface="B Titr" panose="00000700000000000000" pitchFamily="2" charset="-78"/>
            </a:rPr>
            <a:t>به جایگاه انسان در عالم خلقت و ویژگیهای او آ گاهی یابند</a:t>
          </a:r>
          <a:r>
            <a:rPr lang="fa-IR" sz="2000" i="0" dirty="0" smtClean="0"/>
            <a:t>؛</a:t>
          </a:r>
          <a:br>
            <a:rPr lang="fa-IR" sz="2000" i="0" dirty="0" smtClean="0"/>
          </a:b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 sz="2000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algn="r" rtl="1"/>
          <a:r>
            <a:rPr lang="fa-IR" altLang="en-US" sz="2000" b="1" dirty="0" smtClean="0">
              <a:solidFill>
                <a:schemeClr val="bg1"/>
              </a:solidFill>
              <a:cs typeface="B Titr" panose="00000700000000000000" pitchFamily="2" charset="-78"/>
            </a:rPr>
            <a:t>2- </a:t>
          </a:r>
          <a:r>
            <a:rPr lang="fa-IR" sz="2000" b="1" i="0" dirty="0" smtClean="0">
              <a:cs typeface="B Titr" panose="00000700000000000000" pitchFamily="2" charset="-78"/>
            </a:rPr>
            <a:t>بتوانند ویژگیهای انسان را در مسیر شناخت عظمت انسان به کار گیرند؛</a:t>
          </a:r>
          <a:br>
            <a:rPr lang="fa-IR" sz="2000" b="1" i="0" dirty="0" smtClean="0">
              <a:cs typeface="B Titr" panose="00000700000000000000" pitchFamily="2" charset="-78"/>
            </a:rPr>
          </a:br>
          <a:r>
            <a:rPr lang="fa-IR" sz="2000" b="1" i="0" dirty="0" smtClean="0">
              <a:cs typeface="B Titr" panose="00000700000000000000" pitchFamily="2" charset="-78"/>
            </a:rPr>
            <a:t>3- رفتار خود را در مسیر اهداف خلقت تنظیم کنند</a:t>
          </a:r>
          <a:r>
            <a:rPr lang="fa-IR" sz="2000" i="0" dirty="0" smtClean="0"/>
            <a:t/>
          </a:r>
          <a:br>
            <a:rPr lang="fa-IR" sz="2000" i="0" dirty="0" smtClean="0"/>
          </a:b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 sz="2000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 sz="2000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6C88543-F246-4584-8D89-B18D42AFAE75}" type="pres">
      <dgm:prSet presAssocID="{59535407-DD8A-4DA9-9BBC-6A940B407EEF}" presName="parentText" presStyleLbl="node1" presStyleIdx="0" presStyleCnt="3" custLinFactNeighborX="1087" custLinFactNeighborY="-380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66D2C89-C712-468A-9514-652ABDE42DE4}" type="pres">
      <dgm:prSet presAssocID="{61082177-62D9-462F-A841-079C48131151}" presName="spacer" presStyleCnt="0"/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1" presStyleCnt="3" custLinFactNeighborY="-63917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D3CFFFF-83F3-4927-901B-824A34477A0C}" type="pres">
      <dgm:prSet presAssocID="{BD0F6ED4-577C-45AE-80F0-57576D93E14D}" presName="spacer" presStyleCnt="0"/>
      <dgm:spPr/>
      <dgm:t>
        <a:bodyPr/>
        <a:lstStyle/>
        <a:p>
          <a:pPr rtl="1"/>
          <a:endParaRPr lang="fa-IR"/>
        </a:p>
      </dgm:t>
    </dgm:pt>
    <dgm:pt modelId="{87322BBB-F206-4457-BB96-EC2AEFCBF998}" type="pres">
      <dgm:prSet presAssocID="{62939A80-0613-4786-BB74-F94C84974181}" presName="parentText" presStyleLbl="node1" presStyleIdx="2" presStyleCnt="3" custLinFactY="-1528" custLinFactNeighborX="108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FC7BE63-1940-4F09-ABD3-E60D07F4396D}" type="presOf" srcId="{3CFE6007-BD23-40CC-98C5-11B9E170E53B}" destId="{5B452C9F-7065-4917-A145-4C451BFEA0B1}" srcOrd="0" destOrd="0" presId="urn:microsoft.com/office/officeart/2005/8/layout/vList2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FC8A61C0-DDC2-450C-B90B-5BAE7321BCCC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C4803F8D-06C1-4EF9-8531-B92F3696FABF}" type="presOf" srcId="{62939A80-0613-4786-BB74-F94C84974181}" destId="{87322BBB-F206-4457-BB96-EC2AEFCBF998}" srcOrd="0" destOrd="0" presId="urn:microsoft.com/office/officeart/2005/8/layout/vList2"/>
    <dgm:cxn modelId="{B04A146A-B574-449E-AE88-150C752AF8D5}" type="presOf" srcId="{59535407-DD8A-4DA9-9BBC-6A940B407EEF}" destId="{76C88543-F246-4584-8D89-B18D42AFAE75}" srcOrd="0" destOrd="0" presId="urn:microsoft.com/office/officeart/2005/8/layout/vList2"/>
    <dgm:cxn modelId="{33928D63-339D-44BD-BE1D-7CD1ED77875E}" type="presParOf" srcId="{5B452C9F-7065-4917-A145-4C451BFEA0B1}" destId="{76C88543-F246-4584-8D89-B18D42AFAE75}" srcOrd="0" destOrd="0" presId="urn:microsoft.com/office/officeart/2005/8/layout/vList2"/>
    <dgm:cxn modelId="{0BB992C0-F863-4242-B0DF-D07C7D42D068}" type="presParOf" srcId="{5B452C9F-7065-4917-A145-4C451BFEA0B1}" destId="{666D2C89-C712-468A-9514-652ABDE42DE4}" srcOrd="1" destOrd="0" presId="urn:microsoft.com/office/officeart/2005/8/layout/vList2"/>
    <dgm:cxn modelId="{2085B326-94CE-4D07-9807-AAAD847BD586}" type="presParOf" srcId="{5B452C9F-7065-4917-A145-4C451BFEA0B1}" destId="{0FB9B668-125F-453D-99AC-F159A189FB19}" srcOrd="2" destOrd="0" presId="urn:microsoft.com/office/officeart/2005/8/layout/vList2"/>
    <dgm:cxn modelId="{F47452BC-7847-40D1-A2EC-6700F6B60C41}" type="presParOf" srcId="{5B452C9F-7065-4917-A145-4C451BFEA0B1}" destId="{1D3CFFFF-83F3-4927-901B-824A34477A0C}" srcOrd="3" destOrd="0" presId="urn:microsoft.com/office/officeart/2005/8/layout/vList2"/>
    <dgm:cxn modelId="{E8A52029-1F3B-4E3B-8B05-48CCD9DA9B52}" type="presParOf" srcId="{5B452C9F-7065-4917-A145-4C451BFEA0B1}" destId="{87322BBB-F206-4457-BB96-EC2AEFCBF99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r" rtl="1"/>
          <a:r>
            <a:rPr lang="fa-IR" sz="20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جایگاه انسان را در عالم خلقت بیان کنید</a:t>
          </a:r>
          <a:r>
            <a:rPr lang="fa-IR" sz="20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2000" b="1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/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2-انسان از چه ویژگیهایی برخوردار است</a:t>
          </a:r>
          <a:r>
            <a:rPr lang="fa-IR" sz="1600" b="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؟ </a:t>
          </a:r>
          <a:endParaRPr lang="en-US" sz="1600" b="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E9E929CD-7FB7-4F14-B8A8-4499B4C14781}">
      <dgm:prSet custT="1"/>
      <dgm:spPr>
        <a:solidFill>
          <a:srgbClr val="FFC000"/>
        </a:solidFill>
      </dgm:spPr>
      <dgm:t>
        <a:bodyPr/>
        <a:lstStyle/>
        <a:p>
          <a:pPr rtl="1"/>
          <a:r>
            <a:rPr lang="fa-IR" sz="1600" b="1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 </a:t>
          </a:r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3-به چه دلیل انسان از ملائکه برتر است؟</a:t>
          </a:r>
          <a:r>
            <a:rPr lang="fa-IR" sz="1600" b="1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1600" b="1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BD52BC75-13DD-4432-A73E-F644A7CA335E}" type="parTrans" cxnId="{1138B70E-908B-4C3E-B4B1-075824373E15}">
      <dgm:prSet/>
      <dgm:spPr/>
      <dgm:t>
        <a:bodyPr/>
        <a:lstStyle/>
        <a:p>
          <a:endParaRPr lang="en-US"/>
        </a:p>
      </dgm:t>
    </dgm:pt>
    <dgm:pt modelId="{312E8F1D-D174-4A54-8379-DC49B82236DD}" type="sibTrans" cxnId="{1138B70E-908B-4C3E-B4B1-075824373E15}">
      <dgm:prSet/>
      <dgm:spPr/>
      <dgm:t>
        <a:bodyPr/>
        <a:lstStyle/>
        <a:p>
          <a:endParaRPr lang="en-US"/>
        </a:p>
      </dgm:t>
    </dgm:pt>
    <dgm:pt modelId="{276A4C47-E84A-4DFE-9719-22A71BAEB058}">
      <dgm:prSet custT="1"/>
      <dgm:spPr>
        <a:solidFill>
          <a:srgbClr val="C39BE1"/>
        </a:solidFill>
      </dgm:spPr>
      <dgm:t>
        <a:bodyPr/>
        <a:lstStyle/>
        <a:p>
          <a:pPr rtl="1"/>
          <a:r>
            <a:rPr lang="fa-IR" sz="1800" b="1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4- </a:t>
          </a:r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توضیح دهید که شناخت انسان از چه جایگاه و اهمیتی برخوردار است؟</a:t>
          </a:r>
          <a:r>
            <a:rPr lang="fa-IR" sz="1600" b="1" baseline="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1800" b="1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9D064687-DC41-4132-BC2D-CC2D88D4991A}" type="parTrans" cxnId="{771E428D-B262-4A10-92BF-BF2376C138A3}">
      <dgm:prSet/>
      <dgm:spPr/>
      <dgm:t>
        <a:bodyPr/>
        <a:lstStyle/>
        <a:p>
          <a:endParaRPr lang="en-US"/>
        </a:p>
      </dgm:t>
    </dgm:pt>
    <dgm:pt modelId="{3DD4E9A5-74B1-4FCE-9E4C-4DA7694582FF}" type="sibTrans" cxnId="{771E428D-B262-4A10-92BF-BF2376C138A3}">
      <dgm:prSet/>
      <dgm:spPr/>
      <dgm:t>
        <a:bodyPr/>
        <a:lstStyle/>
        <a:p>
          <a:endParaRPr lang="en-US"/>
        </a:p>
      </dgm:t>
    </dgm:pt>
    <dgm:pt modelId="{347DC27C-F977-47E4-A37D-8A33E71F480E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5- </a:t>
          </a:r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آیا شناخت انسان امکانپذیر است؟</a:t>
          </a:r>
          <a:endParaRPr lang="en-US" sz="1600" b="1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24E20EE5-336D-4ABA-88B8-48C132193A2F}" type="parTrans" cxnId="{F8018488-05F8-4F4B-AFF4-70421C44869F}">
      <dgm:prSet/>
      <dgm:spPr/>
      <dgm:t>
        <a:bodyPr/>
        <a:lstStyle/>
        <a:p>
          <a:endParaRPr lang="en-US"/>
        </a:p>
      </dgm:t>
    </dgm:pt>
    <dgm:pt modelId="{80D14D57-AA0B-4247-838E-BBD54A923D44}" type="sibTrans" cxnId="{F8018488-05F8-4F4B-AFF4-70421C44869F}">
      <dgm:prSet/>
      <dgm:spPr/>
      <dgm:t>
        <a:bodyPr/>
        <a:lstStyle/>
        <a:p>
          <a:endParaRPr lang="en-US"/>
        </a:p>
      </dgm:t>
    </dgm:pt>
    <dgm:pt modelId="{C78AC104-2B5B-479C-B490-BE87177F95FB}">
      <dgm:prSet custT="1"/>
      <dgm:spPr>
        <a:solidFill>
          <a:srgbClr val="FFD347"/>
        </a:solidFill>
      </dgm:spPr>
      <dgm:t>
        <a:bodyPr/>
        <a:lstStyle/>
        <a:p>
          <a:pPr rtl="1"/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6- ابزار ِ های شناخت انسان کداماند</a:t>
          </a:r>
          <a:r>
            <a:rPr lang="fa-IR" sz="1600" b="0" i="0" dirty="0" smtClean="0">
              <a:solidFill>
                <a:schemeClr val="tx1"/>
              </a:solidFill>
              <a:cs typeface="B Titr" panose="00000700000000000000" pitchFamily="2" charset="-78"/>
            </a:rPr>
            <a:t>؟</a:t>
          </a:r>
          <a:endParaRPr lang="en-US" sz="1600" b="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272770BE-CB30-4978-962C-2FFA0FE501E9}" type="parTrans" cxnId="{4DF657C1-A904-4F3A-AE2A-BCBBC39FD979}">
      <dgm:prSet/>
      <dgm:spPr/>
      <dgm:t>
        <a:bodyPr/>
        <a:lstStyle/>
        <a:p>
          <a:endParaRPr lang="en-US"/>
        </a:p>
      </dgm:t>
    </dgm:pt>
    <dgm:pt modelId="{1CE19288-0887-46BB-8617-17908EF424DF}" type="sibTrans" cxnId="{4DF657C1-A904-4F3A-AE2A-BCBBC39FD979}">
      <dgm:prSet/>
      <dgm:spPr/>
      <dgm:t>
        <a:bodyPr/>
        <a:lstStyle/>
        <a:p>
          <a:endParaRPr lang="en-US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6"/>
      <dgm:spPr/>
      <dgm:t>
        <a:bodyPr/>
        <a:lstStyle/>
        <a:p>
          <a:pPr rtl="1"/>
          <a:endParaRPr lang="fa-IR"/>
        </a:p>
      </dgm:t>
    </dgm:pt>
    <dgm:pt modelId="{F3D36B48-1FBD-4D6B-97C9-74E47558B495}" type="pres">
      <dgm:prSet presAssocID="{D6AC301B-8611-449A-9105-7E41D4F1B50F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BFC685-654B-43E1-9A22-8F5D7949CEA1}" type="pres">
      <dgm:prSet presAssocID="{D6AC301B-8611-449A-9105-7E41D4F1B50F}" presName="accent_1" presStyleCnt="0"/>
      <dgm:spPr/>
    </dgm:pt>
    <dgm:pt modelId="{FBB2FDC3-12AA-4FAA-BBB7-B1048C2C6763}" type="pres">
      <dgm:prSet presAssocID="{D6AC301B-8611-449A-9105-7E41D4F1B50F}" presName="accentRepeatNode" presStyleLbl="solidFgAcc1" presStyleIdx="0" presStyleCnt="6"/>
      <dgm:spPr/>
      <dgm:t>
        <a:bodyPr/>
        <a:lstStyle/>
        <a:p>
          <a:pPr rtl="1"/>
          <a:endParaRPr lang="fa-IR"/>
        </a:p>
      </dgm:t>
    </dgm:pt>
    <dgm:pt modelId="{F5F3D4D8-155B-4E86-BD3A-686DB9A48C9D}" type="pres">
      <dgm:prSet presAssocID="{62939A80-0613-4786-BB74-F94C84974181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FD074D-9523-4B90-A4E8-B5DF0F12A564}" type="pres">
      <dgm:prSet presAssocID="{62939A80-0613-4786-BB74-F94C84974181}" presName="accent_2" presStyleCnt="0"/>
      <dgm:spPr/>
    </dgm:pt>
    <dgm:pt modelId="{1F97CFD8-260E-429D-BB3D-A5282418BD98}" type="pres">
      <dgm:prSet presAssocID="{62939A80-0613-4786-BB74-F94C84974181}" presName="accentRepeatNode" presStyleLbl="solidFgAcc1" presStyleIdx="1" presStyleCnt="6"/>
      <dgm:spPr/>
      <dgm:t>
        <a:bodyPr/>
        <a:lstStyle/>
        <a:p>
          <a:pPr rtl="1"/>
          <a:endParaRPr lang="fa-IR"/>
        </a:p>
      </dgm:t>
    </dgm:pt>
    <dgm:pt modelId="{931CA998-3884-44A5-84F7-9AD570BB6ED7}" type="pres">
      <dgm:prSet presAssocID="{E9E929CD-7FB7-4F14-B8A8-4499B4C14781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6128B2-8505-4C8F-AA7C-D90BC7DF3CEB}" type="pres">
      <dgm:prSet presAssocID="{E9E929CD-7FB7-4F14-B8A8-4499B4C14781}" presName="accent_3" presStyleCnt="0"/>
      <dgm:spPr/>
    </dgm:pt>
    <dgm:pt modelId="{E5B6B66E-E36D-42B6-83A2-27C6589A98CF}" type="pres">
      <dgm:prSet presAssocID="{E9E929CD-7FB7-4F14-B8A8-4499B4C14781}" presName="accentRepeatNode" presStyleLbl="solidFgAcc1" presStyleIdx="2" presStyleCnt="6"/>
      <dgm:spPr/>
    </dgm:pt>
    <dgm:pt modelId="{6708FF71-2EE9-44E5-A82A-5FD719D23A28}" type="pres">
      <dgm:prSet presAssocID="{276A4C47-E84A-4DFE-9719-22A71BAEB058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300E3-D693-41C4-97ED-937C748B6D85}" type="pres">
      <dgm:prSet presAssocID="{276A4C47-E84A-4DFE-9719-22A71BAEB058}" presName="accent_4" presStyleCnt="0"/>
      <dgm:spPr/>
    </dgm:pt>
    <dgm:pt modelId="{8D96B246-BB87-45B7-B3C6-7D9AADBB6B8C}" type="pres">
      <dgm:prSet presAssocID="{276A4C47-E84A-4DFE-9719-22A71BAEB058}" presName="accentRepeatNode" presStyleLbl="solidFgAcc1" presStyleIdx="3" presStyleCnt="6"/>
      <dgm:spPr/>
    </dgm:pt>
    <dgm:pt modelId="{BA4F37F9-AB2A-4740-97F4-4114FC9225D4}" type="pres">
      <dgm:prSet presAssocID="{347DC27C-F977-47E4-A37D-8A33E71F480E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6167A-75C4-4CA6-8A0B-6057D8D762D5}" type="pres">
      <dgm:prSet presAssocID="{347DC27C-F977-47E4-A37D-8A33E71F480E}" presName="accent_5" presStyleCnt="0"/>
      <dgm:spPr/>
    </dgm:pt>
    <dgm:pt modelId="{9E22FF52-5263-40AE-AFC0-59F0DB40C886}" type="pres">
      <dgm:prSet presAssocID="{347DC27C-F977-47E4-A37D-8A33E71F480E}" presName="accentRepeatNode" presStyleLbl="solidFgAcc1" presStyleIdx="4" presStyleCnt="6"/>
      <dgm:spPr/>
    </dgm:pt>
    <dgm:pt modelId="{8FB35912-4BDD-438B-80F2-97C9F2005EF9}" type="pres">
      <dgm:prSet presAssocID="{C78AC104-2B5B-479C-B490-BE87177F95FB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EED99E-6016-4F90-AD31-51BD60DD6F73}" type="pres">
      <dgm:prSet presAssocID="{C78AC104-2B5B-479C-B490-BE87177F95FB}" presName="accent_6" presStyleCnt="0"/>
      <dgm:spPr/>
    </dgm:pt>
    <dgm:pt modelId="{B09A8E08-A417-4376-BD1E-B60C9EA07EA0}" type="pres">
      <dgm:prSet presAssocID="{C78AC104-2B5B-479C-B490-BE87177F95FB}" presName="accentRepeatNode" presStyleLbl="solidFgAcc1" presStyleIdx="5" presStyleCnt="6"/>
      <dgm:spPr/>
    </dgm:pt>
  </dgm:ptLst>
  <dgm:cxnLst>
    <dgm:cxn modelId="{4DF657C1-A904-4F3A-AE2A-BCBBC39FD979}" srcId="{3CFE6007-BD23-40CC-98C5-11B9E170E53B}" destId="{C78AC104-2B5B-479C-B490-BE87177F95FB}" srcOrd="5" destOrd="0" parTransId="{272770BE-CB30-4978-962C-2FFA0FE501E9}" sibTransId="{1CE19288-0887-46BB-8617-17908EF424DF}"/>
    <dgm:cxn modelId="{766FC44E-8898-41DC-B5D5-F17DECB4FBED}" type="presOf" srcId="{276A4C47-E84A-4DFE-9719-22A71BAEB058}" destId="{6708FF71-2EE9-44E5-A82A-5FD719D23A28}" srcOrd="0" destOrd="0" presId="urn:microsoft.com/office/officeart/2008/layout/VerticalCurvedList"/>
    <dgm:cxn modelId="{EB539A61-7F1B-4B55-8686-4A9588C93896}" srcId="{3CFE6007-BD23-40CC-98C5-11B9E170E53B}" destId="{62939A80-0613-4786-BB74-F94C84974181}" srcOrd="1" destOrd="0" parTransId="{EF088B16-012C-41A5-B101-C63507A08D55}" sibTransId="{90C7DAC5-6310-4FBB-B7B1-904A94E40C0D}"/>
    <dgm:cxn modelId="{B37A3F41-042E-49EF-83CF-13E059D3AEB0}" type="presOf" srcId="{347DC27C-F977-47E4-A37D-8A33E71F480E}" destId="{BA4F37F9-AB2A-4740-97F4-4114FC9225D4}" srcOrd="0" destOrd="0" presId="urn:microsoft.com/office/officeart/2008/layout/VerticalCurvedList"/>
    <dgm:cxn modelId="{44919E34-B6F9-4632-9330-89B74E578314}" type="presOf" srcId="{E9E929CD-7FB7-4F14-B8A8-4499B4C14781}" destId="{931CA998-3884-44A5-84F7-9AD570BB6ED7}" srcOrd="0" destOrd="0" presId="urn:microsoft.com/office/officeart/2008/layout/VerticalCurvedList"/>
    <dgm:cxn modelId="{B26DCD61-3885-43C9-AB55-D29A79E9BA04}" type="presOf" srcId="{3CFE6007-BD23-40CC-98C5-11B9E170E53B}" destId="{91BD08E5-64AE-45FC-B990-EF61EF3B1FD7}" srcOrd="0" destOrd="0" presId="urn:microsoft.com/office/officeart/2008/layout/VerticalCurvedList"/>
    <dgm:cxn modelId="{36484209-2688-4E8B-A9B3-CFE577E971B6}" type="presOf" srcId="{D6AC301B-8611-449A-9105-7E41D4F1B50F}" destId="{F3D36B48-1FBD-4D6B-97C9-74E47558B495}" srcOrd="0" destOrd="0" presId="urn:microsoft.com/office/officeart/2008/layout/VerticalCurvedList"/>
    <dgm:cxn modelId="{EDC5BC0D-B2AE-40B0-BF85-5C941F9366BE}" type="presOf" srcId="{C78AC104-2B5B-479C-B490-BE87177F95FB}" destId="{8FB35912-4BDD-438B-80F2-97C9F2005EF9}" srcOrd="0" destOrd="0" presId="urn:microsoft.com/office/officeart/2008/layout/VerticalCurvedList"/>
    <dgm:cxn modelId="{771E428D-B262-4A10-92BF-BF2376C138A3}" srcId="{3CFE6007-BD23-40CC-98C5-11B9E170E53B}" destId="{276A4C47-E84A-4DFE-9719-22A71BAEB058}" srcOrd="3" destOrd="0" parTransId="{9D064687-DC41-4132-BC2D-CC2D88D4991A}" sibTransId="{3DD4E9A5-74B1-4FCE-9E4C-4DA7694582FF}"/>
    <dgm:cxn modelId="{1138B70E-908B-4C3E-B4B1-075824373E15}" srcId="{3CFE6007-BD23-40CC-98C5-11B9E170E53B}" destId="{E9E929CD-7FB7-4F14-B8A8-4499B4C14781}" srcOrd="2" destOrd="0" parTransId="{BD52BC75-13DD-4432-A73E-F644A7CA335E}" sibTransId="{312E8F1D-D174-4A54-8379-DC49B82236DD}"/>
    <dgm:cxn modelId="{FBC7FDA5-7823-41D5-A477-91748311A3E0}" type="presOf" srcId="{BD0F6ED4-577C-45AE-80F0-57576D93E14D}" destId="{FB2A258F-B778-48C4-BA82-D561177A1CFD}" srcOrd="0" destOrd="0" presId="urn:microsoft.com/office/officeart/2008/layout/VerticalCurvedList"/>
    <dgm:cxn modelId="{CACF2C37-CAF7-4139-8406-B9A8FA68A4A6}" type="presOf" srcId="{62939A80-0613-4786-BB74-F94C84974181}" destId="{F5F3D4D8-155B-4E86-BD3A-686DB9A48C9D}" srcOrd="0" destOrd="0" presId="urn:microsoft.com/office/officeart/2008/layout/VerticalCurvedList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F8018488-05F8-4F4B-AFF4-70421C44869F}" srcId="{3CFE6007-BD23-40CC-98C5-11B9E170E53B}" destId="{347DC27C-F977-47E4-A37D-8A33E71F480E}" srcOrd="4" destOrd="0" parTransId="{24E20EE5-336D-4ABA-88B8-48C132193A2F}" sibTransId="{80D14D57-AA0B-4247-838E-BBD54A923D44}"/>
    <dgm:cxn modelId="{752092A7-6648-4691-9BB4-EA40ACF794E1}" type="presParOf" srcId="{91BD08E5-64AE-45FC-B990-EF61EF3B1FD7}" destId="{DB944135-0790-4641-AC53-13898CD2383F}" srcOrd="0" destOrd="0" presId="urn:microsoft.com/office/officeart/2008/layout/VerticalCurvedList"/>
    <dgm:cxn modelId="{DD4CC6C6-D53F-4A36-B909-F6614A3D3022}" type="presParOf" srcId="{DB944135-0790-4641-AC53-13898CD2383F}" destId="{E1666D75-0E18-4280-B0CD-980E77599D0F}" srcOrd="0" destOrd="0" presId="urn:microsoft.com/office/officeart/2008/layout/VerticalCurvedList"/>
    <dgm:cxn modelId="{D0511196-97D8-49D0-B4C0-EF84F7C8C1BE}" type="presParOf" srcId="{E1666D75-0E18-4280-B0CD-980E77599D0F}" destId="{4A5F8C83-DC87-4E90-B8C1-11A252FEFE68}" srcOrd="0" destOrd="0" presId="urn:microsoft.com/office/officeart/2008/layout/VerticalCurvedList"/>
    <dgm:cxn modelId="{B694FDBD-4BB0-4E9A-AED2-45F821B43909}" type="presParOf" srcId="{E1666D75-0E18-4280-B0CD-980E77599D0F}" destId="{FB2A258F-B778-48C4-BA82-D561177A1CFD}" srcOrd="1" destOrd="0" presId="urn:microsoft.com/office/officeart/2008/layout/VerticalCurvedList"/>
    <dgm:cxn modelId="{5FB89091-868A-48D1-8D65-DE318EAEBB85}" type="presParOf" srcId="{E1666D75-0E18-4280-B0CD-980E77599D0F}" destId="{16A311EB-B480-441A-A16F-E483CA757CC9}" srcOrd="2" destOrd="0" presId="urn:microsoft.com/office/officeart/2008/layout/VerticalCurvedList"/>
    <dgm:cxn modelId="{6BC55521-60FD-4373-A174-1FD251482F99}" type="presParOf" srcId="{E1666D75-0E18-4280-B0CD-980E77599D0F}" destId="{37EB98EB-1A5A-4FCE-AB4A-EE03311BF1D2}" srcOrd="3" destOrd="0" presId="urn:microsoft.com/office/officeart/2008/layout/VerticalCurvedList"/>
    <dgm:cxn modelId="{BEDDEF9E-35B0-4251-B7D6-E16284E007D4}" type="presParOf" srcId="{DB944135-0790-4641-AC53-13898CD2383F}" destId="{F3D36B48-1FBD-4D6B-97C9-74E47558B495}" srcOrd="1" destOrd="0" presId="urn:microsoft.com/office/officeart/2008/layout/VerticalCurvedList"/>
    <dgm:cxn modelId="{C873BCAA-5BEB-4F56-A4C1-BDDAD8AD63BD}" type="presParOf" srcId="{DB944135-0790-4641-AC53-13898CD2383F}" destId="{E6BFC685-654B-43E1-9A22-8F5D7949CEA1}" srcOrd="2" destOrd="0" presId="urn:microsoft.com/office/officeart/2008/layout/VerticalCurvedList"/>
    <dgm:cxn modelId="{39775A1F-0B48-4011-964F-033E291569D2}" type="presParOf" srcId="{E6BFC685-654B-43E1-9A22-8F5D7949CEA1}" destId="{FBB2FDC3-12AA-4FAA-BBB7-B1048C2C6763}" srcOrd="0" destOrd="0" presId="urn:microsoft.com/office/officeart/2008/layout/VerticalCurvedList"/>
    <dgm:cxn modelId="{35A0D61C-D410-4386-9239-77225293E6AF}" type="presParOf" srcId="{DB944135-0790-4641-AC53-13898CD2383F}" destId="{F5F3D4D8-155B-4E86-BD3A-686DB9A48C9D}" srcOrd="3" destOrd="0" presId="urn:microsoft.com/office/officeart/2008/layout/VerticalCurvedList"/>
    <dgm:cxn modelId="{31AD4ECA-43BA-4CAC-9138-2EF137495A1D}" type="presParOf" srcId="{DB944135-0790-4641-AC53-13898CD2383F}" destId="{D6FD074D-9523-4B90-A4E8-B5DF0F12A564}" srcOrd="4" destOrd="0" presId="urn:microsoft.com/office/officeart/2008/layout/VerticalCurvedList"/>
    <dgm:cxn modelId="{B818547C-19DC-4414-9C07-136D5E3B0A1E}" type="presParOf" srcId="{D6FD074D-9523-4B90-A4E8-B5DF0F12A564}" destId="{1F97CFD8-260E-429D-BB3D-A5282418BD98}" srcOrd="0" destOrd="0" presId="urn:microsoft.com/office/officeart/2008/layout/VerticalCurvedList"/>
    <dgm:cxn modelId="{1E03EB51-6887-4EAC-B085-B658E1D49DAB}" type="presParOf" srcId="{DB944135-0790-4641-AC53-13898CD2383F}" destId="{931CA998-3884-44A5-84F7-9AD570BB6ED7}" srcOrd="5" destOrd="0" presId="urn:microsoft.com/office/officeart/2008/layout/VerticalCurvedList"/>
    <dgm:cxn modelId="{39CFB534-9EB6-4AB3-9333-00743B6E15E3}" type="presParOf" srcId="{DB944135-0790-4641-AC53-13898CD2383F}" destId="{406128B2-8505-4C8F-AA7C-D90BC7DF3CEB}" srcOrd="6" destOrd="0" presId="urn:microsoft.com/office/officeart/2008/layout/VerticalCurvedList"/>
    <dgm:cxn modelId="{5CD30AFA-AAB3-49EB-8931-2D3C62FB1E51}" type="presParOf" srcId="{406128B2-8505-4C8F-AA7C-D90BC7DF3CEB}" destId="{E5B6B66E-E36D-42B6-83A2-27C6589A98CF}" srcOrd="0" destOrd="0" presId="urn:microsoft.com/office/officeart/2008/layout/VerticalCurvedList"/>
    <dgm:cxn modelId="{4528A3E3-77E1-40DF-8833-CF0768CAAB06}" type="presParOf" srcId="{DB944135-0790-4641-AC53-13898CD2383F}" destId="{6708FF71-2EE9-44E5-A82A-5FD719D23A28}" srcOrd="7" destOrd="0" presId="urn:microsoft.com/office/officeart/2008/layout/VerticalCurvedList"/>
    <dgm:cxn modelId="{D0065B6D-30DE-44DD-97F6-28969FFD013B}" type="presParOf" srcId="{DB944135-0790-4641-AC53-13898CD2383F}" destId="{DB7300E3-D693-41C4-97ED-937C748B6D85}" srcOrd="8" destOrd="0" presId="urn:microsoft.com/office/officeart/2008/layout/VerticalCurvedList"/>
    <dgm:cxn modelId="{9EE0C991-DFA0-4654-ADDE-2C897B8AE1FF}" type="presParOf" srcId="{DB7300E3-D693-41C4-97ED-937C748B6D85}" destId="{8D96B246-BB87-45B7-B3C6-7D9AADBB6B8C}" srcOrd="0" destOrd="0" presId="urn:microsoft.com/office/officeart/2008/layout/VerticalCurvedList"/>
    <dgm:cxn modelId="{E8073B71-96DA-4F56-BB7B-96A946388AA6}" type="presParOf" srcId="{DB944135-0790-4641-AC53-13898CD2383F}" destId="{BA4F37F9-AB2A-4740-97F4-4114FC9225D4}" srcOrd="9" destOrd="0" presId="urn:microsoft.com/office/officeart/2008/layout/VerticalCurvedList"/>
    <dgm:cxn modelId="{4953CC4E-2DF2-4F6D-837C-83352B42994A}" type="presParOf" srcId="{DB944135-0790-4641-AC53-13898CD2383F}" destId="{B386167A-75C4-4CA6-8A0B-6057D8D762D5}" srcOrd="10" destOrd="0" presId="urn:microsoft.com/office/officeart/2008/layout/VerticalCurvedList"/>
    <dgm:cxn modelId="{D682784D-ADFC-48BA-8ACA-9A99F23F0A21}" type="presParOf" srcId="{B386167A-75C4-4CA6-8A0B-6057D8D762D5}" destId="{9E22FF52-5263-40AE-AFC0-59F0DB40C886}" srcOrd="0" destOrd="0" presId="urn:microsoft.com/office/officeart/2008/layout/VerticalCurvedList"/>
    <dgm:cxn modelId="{F1E63031-6D68-46E8-B09A-A658B68ED873}" type="presParOf" srcId="{DB944135-0790-4641-AC53-13898CD2383F}" destId="{8FB35912-4BDD-438B-80F2-97C9F2005EF9}" srcOrd="11" destOrd="0" presId="urn:microsoft.com/office/officeart/2008/layout/VerticalCurvedList"/>
    <dgm:cxn modelId="{0D63690F-8E6B-4568-8159-1C19463FE80B}" type="presParOf" srcId="{DB944135-0790-4641-AC53-13898CD2383F}" destId="{82EED99E-6016-4F90-AD31-51BD60DD6F73}" srcOrd="12" destOrd="0" presId="urn:microsoft.com/office/officeart/2008/layout/VerticalCurvedList"/>
    <dgm:cxn modelId="{43B5FE0F-561D-4C49-8515-6022200CBDAA}" type="presParOf" srcId="{82EED99E-6016-4F90-AD31-51BD60DD6F73}" destId="{B09A8E08-A417-4376-BD1E-B60C9EA07EA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600" b="1" i="0" dirty="0" smtClean="0">
              <a:cs typeface="B Titr" panose="00000700000000000000" pitchFamily="2" charset="-78"/>
            </a:rPr>
            <a:t>اهداف آموزشی</a:t>
          </a:r>
          <a:endParaRPr lang="en-US" sz="2600" dirty="0"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Titr" panose="00000700000000000000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i="0" dirty="0" smtClean="0"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Titr" panose="00000700000000000000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6C88543-F246-4584-8D89-B18D42AFAE75}" type="pres">
      <dgm:prSet presAssocID="{59535407-DD8A-4DA9-9BBC-6A940B407EEF}" presName="parentText" presStyleLbl="node1" presStyleIdx="0" presStyleCnt="2" custLinFactNeighborX="-2174" custLinFactNeighborY="-8521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66D2C89-C712-468A-9514-652ABDE42DE4}" type="pres">
      <dgm:prSet presAssocID="{61082177-62D9-462F-A841-079C48131151}" presName="spacer" presStyleCnt="0"/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E635FCB-8BB5-4429-99B7-C36575F2C1D7}" type="presOf" srcId="{D6AC301B-8611-449A-9105-7E41D4F1B50F}" destId="{0FB9B668-125F-453D-99AC-F159A189FB19}" srcOrd="0" destOrd="0" presId="urn:microsoft.com/office/officeart/2005/8/layout/vList2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9678E7BB-1EF3-448C-B416-0EBD13DD8F5E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23D83C30-0CB5-4372-8008-6865E475A1B2}" type="presOf" srcId="{59535407-DD8A-4DA9-9BBC-6A940B407EEF}" destId="{76C88543-F246-4584-8D89-B18D42AFAE75}" srcOrd="0" destOrd="0" presId="urn:microsoft.com/office/officeart/2005/8/layout/vList2"/>
    <dgm:cxn modelId="{B12D02CB-5AB6-448A-8FCA-03CFC248CA30}" type="presParOf" srcId="{5B452C9F-7065-4917-A145-4C451BFEA0B1}" destId="{76C88543-F246-4584-8D89-B18D42AFAE75}" srcOrd="0" destOrd="0" presId="urn:microsoft.com/office/officeart/2005/8/layout/vList2"/>
    <dgm:cxn modelId="{2301646A-68B3-4FB1-84CF-5150FCD1D5E1}" type="presParOf" srcId="{5B452C9F-7065-4917-A145-4C451BFEA0B1}" destId="{666D2C89-C712-468A-9514-652ABDE42DE4}" srcOrd="1" destOrd="0" presId="urn:microsoft.com/office/officeart/2005/8/layout/vList2"/>
    <dgm:cxn modelId="{0B6290B8-722C-4A9D-B0AC-64C42ADEDFCF}" type="presParOf" srcId="{5B452C9F-7065-4917-A145-4C451BFEA0B1}" destId="{0FB9B668-125F-453D-99AC-F159A189FB1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rgbClr val="FFD347"/>
        </a:solidFill>
      </dgm:spPr>
      <dgm:t>
        <a:bodyPr/>
        <a:lstStyle/>
        <a:p>
          <a:pPr algn="r" rtl="1"/>
          <a:r>
            <a:rPr lang="fa-IR" sz="3600" b="1" i="0" dirty="0" smtClean="0">
              <a:solidFill>
                <a:schemeClr val="tx1"/>
              </a:solidFill>
              <a:cs typeface="B Titr" panose="00000700000000000000" pitchFamily="2" charset="-78"/>
            </a:rPr>
            <a:t>ابعاد وجودی انسان</a:t>
          </a:r>
          <a:endParaRPr lang="en-US" sz="36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C76CFD-46E0-463A-9516-D93C5F9AC4A5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B573B34C-95B6-49E3-A732-FCB1B7F0CD01}" type="presOf" srcId="{D6AC301B-8611-449A-9105-7E41D4F1B50F}" destId="{0FB9B668-125F-453D-99AC-F159A189FB19}" srcOrd="0" destOrd="0" presId="urn:microsoft.com/office/officeart/2005/8/layout/vList2"/>
    <dgm:cxn modelId="{A7EE0B7E-C969-4D76-B30F-0FACB2DDC740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3200" b="1" i="0" dirty="0" smtClean="0">
              <a:solidFill>
                <a:schemeClr val="tx1"/>
              </a:solidFill>
              <a:cs typeface="B Titr" panose="00000700000000000000" pitchFamily="2" charset="-78"/>
            </a:rPr>
            <a:t>موانع شناخت و درک ابدیت</a:t>
          </a:r>
          <a:endParaRPr lang="en-US" sz="20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FF450CD-A4C5-42C7-8B16-621175DF2A77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818EED4E-EB54-4C49-90C8-B2B0E7C95EE7}" type="presOf" srcId="{3CFE6007-BD23-40CC-98C5-11B9E170E53B}" destId="{5B452C9F-7065-4917-A145-4C451BFEA0B1}" srcOrd="0" destOrd="0" presId="urn:microsoft.com/office/officeart/2005/8/layout/vList2"/>
    <dgm:cxn modelId="{47C130CB-BD4F-42D1-B234-D71DB9F273BA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r" rtl="1"/>
          <a:r>
            <a:rPr lang="fa-IR" sz="3200" b="1" dirty="0" smtClean="0">
              <a:solidFill>
                <a:schemeClr val="tx1"/>
              </a:solidFill>
              <a:cs typeface="B Titr" panose="00000700000000000000" pitchFamily="2" charset="-78"/>
            </a:rPr>
            <a:t>پرسش های درس دوم:</a:t>
          </a:r>
          <a:endParaRPr lang="en-US" sz="20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X="1299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FCD07D60-66C0-4816-B6A6-6062EE686BFB}" type="presOf" srcId="{3CFE6007-BD23-40CC-98C5-11B9E170E53B}" destId="{5B452C9F-7065-4917-A145-4C451BFEA0B1}" srcOrd="0" destOrd="0" presId="urn:microsoft.com/office/officeart/2005/8/layout/vList2"/>
    <dgm:cxn modelId="{DE7B70FC-C482-4984-B0F0-AAE95217A911}" type="presOf" srcId="{D6AC301B-8611-449A-9105-7E41D4F1B50F}" destId="{0FB9B668-125F-453D-99AC-F159A189FB19}" srcOrd="0" destOrd="0" presId="urn:microsoft.com/office/officeart/2005/8/layout/vList2"/>
    <dgm:cxn modelId="{7151F08D-1818-4396-93D8-F256B58856AA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88543-F246-4584-8D89-B18D42AFAE75}">
      <dsp:nvSpPr>
        <dsp:cNvPr id="0" name=""/>
        <dsp:cNvSpPr/>
      </dsp:nvSpPr>
      <dsp:spPr>
        <a:xfrm>
          <a:off x="0" y="145144"/>
          <a:ext cx="7924800" cy="11980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cs typeface="B Titr" panose="00000700000000000000" pitchFamily="2" charset="-78"/>
            </a:rPr>
            <a:t>امید است دانش پژوهان محترم پس از فراگیری این درس</a:t>
          </a:r>
          <a:r>
            <a:rPr lang="fa-IR" sz="2000" i="0" kern="1200" dirty="0" smtClean="0"/>
            <a:t>:</a:t>
          </a:r>
          <a:br>
            <a:rPr lang="fa-IR" sz="2000" i="0" kern="1200" dirty="0" smtClean="0"/>
          </a:br>
          <a:endParaRPr lang="en-U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sp:txBody>
      <dsp:txXfrm>
        <a:off x="58485" y="203629"/>
        <a:ext cx="7807830" cy="1081110"/>
      </dsp:txXfrm>
    </dsp:sp>
    <dsp:sp modelId="{0FB9B668-125F-453D-99AC-F159A189FB19}">
      <dsp:nvSpPr>
        <dsp:cNvPr id="0" name=""/>
        <dsp:cNvSpPr/>
      </dsp:nvSpPr>
      <dsp:spPr>
        <a:xfrm>
          <a:off x="0" y="1416748"/>
          <a:ext cx="7924800" cy="11980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chemeClr val="bg1"/>
              </a:solidFill>
              <a:cs typeface="B Titr" panose="00000700000000000000" pitchFamily="2" charset="-78"/>
            </a:rPr>
            <a:t>1- </a:t>
          </a:r>
          <a:r>
            <a:rPr lang="fa-IR" sz="2000" b="1" i="0" kern="1200" dirty="0" smtClean="0">
              <a:cs typeface="B Titr" panose="00000700000000000000" pitchFamily="2" charset="-78"/>
            </a:rPr>
            <a:t>به جایگاه انسان در عالم خلقت و ویژگیهای او آ گاهی یابند</a:t>
          </a:r>
          <a:r>
            <a:rPr lang="fa-IR" sz="2000" i="0" kern="1200" dirty="0" smtClean="0"/>
            <a:t>؛</a:t>
          </a:r>
          <a:br>
            <a:rPr lang="fa-IR" sz="2000" i="0" kern="1200" dirty="0" smtClean="0"/>
          </a:b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8485" y="1475233"/>
        <a:ext cx="7807830" cy="1081110"/>
      </dsp:txXfrm>
    </dsp:sp>
    <dsp:sp modelId="{87322BBB-F206-4457-BB96-EC2AEFCBF998}">
      <dsp:nvSpPr>
        <dsp:cNvPr id="0" name=""/>
        <dsp:cNvSpPr/>
      </dsp:nvSpPr>
      <dsp:spPr>
        <a:xfrm>
          <a:off x="0" y="2714333"/>
          <a:ext cx="7924800" cy="11980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chemeClr val="bg1"/>
              </a:solidFill>
              <a:cs typeface="B Titr" panose="00000700000000000000" pitchFamily="2" charset="-78"/>
            </a:rPr>
            <a:t>2- </a:t>
          </a:r>
          <a:r>
            <a:rPr lang="fa-IR" sz="2000" b="1" i="0" kern="1200" dirty="0" smtClean="0">
              <a:cs typeface="B Titr" panose="00000700000000000000" pitchFamily="2" charset="-78"/>
            </a:rPr>
            <a:t>بتوانند ویژگیهای انسان را در مسیر شناخت عظمت انسان به کار گیرند؛</a:t>
          </a:r>
          <a:br>
            <a:rPr lang="fa-IR" sz="2000" b="1" i="0" kern="1200" dirty="0" smtClean="0">
              <a:cs typeface="B Titr" panose="00000700000000000000" pitchFamily="2" charset="-78"/>
            </a:rPr>
          </a:br>
          <a:r>
            <a:rPr lang="fa-IR" sz="2000" b="1" i="0" kern="1200" dirty="0" smtClean="0">
              <a:cs typeface="B Titr" panose="00000700000000000000" pitchFamily="2" charset="-78"/>
            </a:rPr>
            <a:t>3- رفتار خود را در مسیر اهداف خلقت تنظیم کنند</a:t>
          </a:r>
          <a:r>
            <a:rPr lang="fa-IR" sz="2000" i="0" kern="1200" dirty="0" smtClean="0"/>
            <a:t/>
          </a:r>
          <a:br>
            <a:rPr lang="fa-IR" sz="2000" i="0" kern="1200" dirty="0" smtClean="0"/>
          </a:b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8485" y="2772818"/>
        <a:ext cx="7807830" cy="10811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5798338" y="-542762"/>
          <a:ext cx="4209724" cy="4209724"/>
        </a:xfrm>
        <a:prstGeom prst="blockArc">
          <a:avLst>
            <a:gd name="adj1" fmla="val 8100000"/>
            <a:gd name="adj2" fmla="val 13500000"/>
            <a:gd name="adj3" fmla="val 513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D36B48-1FBD-4D6B-97C9-74E47558B495}">
      <dsp:nvSpPr>
        <dsp:cNvPr id="0" name=""/>
        <dsp:cNvSpPr/>
      </dsp:nvSpPr>
      <dsp:spPr>
        <a:xfrm>
          <a:off x="40343" y="164520"/>
          <a:ext cx="6182387" cy="328915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26107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</a:t>
          </a:r>
          <a:r>
            <a:rPr lang="fa-IR" sz="20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جایگاه انسان را در عالم خلقت بیان کنید</a:t>
          </a:r>
          <a:r>
            <a:rPr lang="fa-IR" sz="20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2000" b="1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164520"/>
        <a:ext cx="6182387" cy="328915"/>
      </dsp:txXfrm>
    </dsp:sp>
    <dsp:sp modelId="{FBB2FDC3-12AA-4FAA-BBB7-B1048C2C6763}">
      <dsp:nvSpPr>
        <dsp:cNvPr id="0" name=""/>
        <dsp:cNvSpPr/>
      </dsp:nvSpPr>
      <dsp:spPr>
        <a:xfrm>
          <a:off x="6017159" y="123405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F3D4D8-155B-4E86-BD3A-686DB9A48C9D}">
      <dsp:nvSpPr>
        <dsp:cNvPr id="0" name=""/>
        <dsp:cNvSpPr/>
      </dsp:nvSpPr>
      <dsp:spPr>
        <a:xfrm>
          <a:off x="40343" y="657831"/>
          <a:ext cx="5911832" cy="328915"/>
        </a:xfrm>
        <a:prstGeom prst="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261077" bIns="4064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i="0" dirty="0" smtClean="0">
              <a:solidFill>
                <a:schemeClr val="tx1"/>
              </a:solidFill>
              <a:cs typeface="B Titr" panose="00000700000000000000" pitchFamily="2" charset="-78"/>
            </a:rPr>
            <a:t>2-انسان از چه ویژگیهایی برخوردار است</a:t>
          </a:r>
          <a:r>
            <a:rPr lang="fa-IR" sz="1600" b="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؟ </a:t>
          </a:r>
          <a:endParaRPr lang="en-US" sz="1600" b="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657831"/>
        <a:ext cx="5911832" cy="328915"/>
      </dsp:txXfrm>
    </dsp:sp>
    <dsp:sp modelId="{1F97CFD8-260E-429D-BB3D-A5282418BD98}">
      <dsp:nvSpPr>
        <dsp:cNvPr id="0" name=""/>
        <dsp:cNvSpPr/>
      </dsp:nvSpPr>
      <dsp:spPr>
        <a:xfrm>
          <a:off x="5746603" y="616717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31CA998-3884-44A5-84F7-9AD570BB6ED7}">
      <dsp:nvSpPr>
        <dsp:cNvPr id="0" name=""/>
        <dsp:cNvSpPr/>
      </dsp:nvSpPr>
      <dsp:spPr>
        <a:xfrm>
          <a:off x="40343" y="1151142"/>
          <a:ext cx="5788113" cy="328915"/>
        </a:xfrm>
        <a:prstGeom prst="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261077" bIns="4064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 </a:t>
          </a: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3-به چه دلیل انسان از ملائکه برتر است؟</a:t>
          </a:r>
          <a:r>
            <a:rPr lang="fa-IR" sz="16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1600" b="1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1151142"/>
        <a:ext cx="5788113" cy="328915"/>
      </dsp:txXfrm>
    </dsp:sp>
    <dsp:sp modelId="{E5B6B66E-E36D-42B6-83A2-27C6589A98CF}">
      <dsp:nvSpPr>
        <dsp:cNvPr id="0" name=""/>
        <dsp:cNvSpPr/>
      </dsp:nvSpPr>
      <dsp:spPr>
        <a:xfrm>
          <a:off x="5622884" y="1110028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08FF71-2EE9-44E5-A82A-5FD719D23A28}">
      <dsp:nvSpPr>
        <dsp:cNvPr id="0" name=""/>
        <dsp:cNvSpPr/>
      </dsp:nvSpPr>
      <dsp:spPr>
        <a:xfrm>
          <a:off x="40343" y="1644141"/>
          <a:ext cx="5788113" cy="328915"/>
        </a:xfrm>
        <a:prstGeom prst="rect">
          <a:avLst/>
        </a:prstGeom>
        <a:solidFill>
          <a:srgbClr val="C39BE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261077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4- </a:t>
          </a: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توضیح دهید که شناخت انسان از چه جایگاه و اهمیتی برخوردار است؟</a:t>
          </a:r>
          <a:r>
            <a:rPr lang="fa-IR" sz="1600" b="1" kern="1200" baseline="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 </a:t>
          </a:r>
          <a:endParaRPr lang="en-US" sz="1800" b="1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1644141"/>
        <a:ext cx="5788113" cy="328915"/>
      </dsp:txXfrm>
    </dsp:sp>
    <dsp:sp modelId="{8D96B246-BB87-45B7-B3C6-7D9AADBB6B8C}">
      <dsp:nvSpPr>
        <dsp:cNvPr id="0" name=""/>
        <dsp:cNvSpPr/>
      </dsp:nvSpPr>
      <dsp:spPr>
        <a:xfrm>
          <a:off x="5622884" y="1603027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A4F37F9-AB2A-4740-97F4-4114FC9225D4}">
      <dsp:nvSpPr>
        <dsp:cNvPr id="0" name=""/>
        <dsp:cNvSpPr/>
      </dsp:nvSpPr>
      <dsp:spPr>
        <a:xfrm>
          <a:off x="40343" y="2137452"/>
          <a:ext cx="5911832" cy="328915"/>
        </a:xfrm>
        <a:prstGeom prst="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261077" bIns="4064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5- </a:t>
          </a: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آیا شناخت انسان امکانپذیر است؟</a:t>
          </a:r>
          <a:endParaRPr lang="en-US" sz="1600" b="1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2137452"/>
        <a:ext cx="5911832" cy="328915"/>
      </dsp:txXfrm>
    </dsp:sp>
    <dsp:sp modelId="{9E22FF52-5263-40AE-AFC0-59F0DB40C886}">
      <dsp:nvSpPr>
        <dsp:cNvPr id="0" name=""/>
        <dsp:cNvSpPr/>
      </dsp:nvSpPr>
      <dsp:spPr>
        <a:xfrm>
          <a:off x="5746603" y="2096338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FB35912-4BDD-438B-80F2-97C9F2005EF9}">
      <dsp:nvSpPr>
        <dsp:cNvPr id="0" name=""/>
        <dsp:cNvSpPr/>
      </dsp:nvSpPr>
      <dsp:spPr>
        <a:xfrm>
          <a:off x="40343" y="2630763"/>
          <a:ext cx="6182387" cy="328915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261077" bIns="4064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6- ابزار ِ های شناخت انسان کداماند</a:t>
          </a:r>
          <a:r>
            <a:rPr lang="fa-IR" sz="1600" b="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؟</a:t>
          </a:r>
          <a:endParaRPr lang="en-US" sz="1600" b="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40343" y="2630763"/>
        <a:ext cx="6182387" cy="328915"/>
      </dsp:txXfrm>
    </dsp:sp>
    <dsp:sp modelId="{B09A8E08-A417-4376-BD1E-B60C9EA07EA0}">
      <dsp:nvSpPr>
        <dsp:cNvPr id="0" name=""/>
        <dsp:cNvSpPr/>
      </dsp:nvSpPr>
      <dsp:spPr>
        <a:xfrm>
          <a:off x="6017159" y="2589649"/>
          <a:ext cx="411144" cy="41114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88543-F246-4584-8D89-B18D42AFAE75}">
      <dsp:nvSpPr>
        <dsp:cNvPr id="0" name=""/>
        <dsp:cNvSpPr/>
      </dsp:nvSpPr>
      <dsp:spPr>
        <a:xfrm>
          <a:off x="0" y="0"/>
          <a:ext cx="7391400" cy="11606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i="0" kern="1200" dirty="0" smtClean="0">
              <a:cs typeface="B Titr" panose="00000700000000000000" pitchFamily="2" charset="-78"/>
            </a:rPr>
            <a:t>اهداف آموزشی</a:t>
          </a:r>
          <a:endParaRPr lang="en-US" sz="2600" kern="1200" dirty="0">
            <a:cs typeface="B Titr" panose="00000700000000000000" pitchFamily="2" charset="-78"/>
          </a:endParaRPr>
        </a:p>
      </dsp:txBody>
      <dsp:txXfrm>
        <a:off x="56658" y="56658"/>
        <a:ext cx="7278084" cy="1047324"/>
      </dsp:txXfrm>
    </dsp:sp>
    <dsp:sp modelId="{0FB9B668-125F-453D-99AC-F159A189FB19}">
      <dsp:nvSpPr>
        <dsp:cNvPr id="0" name=""/>
        <dsp:cNvSpPr/>
      </dsp:nvSpPr>
      <dsp:spPr>
        <a:xfrm>
          <a:off x="0" y="1346580"/>
          <a:ext cx="7391400" cy="11606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i="0" kern="1200" dirty="0" smtClean="0"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6658" y="1403238"/>
        <a:ext cx="7278084" cy="10473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153599"/>
          <a:ext cx="7010400" cy="1216800"/>
        </a:xfrm>
        <a:prstGeom prst="round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ابعاد وجودی انسان</a:t>
          </a:r>
          <a:endParaRPr lang="en-US" sz="36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9399" y="212998"/>
        <a:ext cx="6891602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موانع شناخت و درک ابدیت</a:t>
          </a:r>
          <a:endParaRPr lang="en-US" sz="2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پرسش های درس دوم:</a:t>
          </a:r>
          <a:endParaRPr lang="en-US" sz="20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5F820E-EC53-4D78-B570-F2BA25B99DA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053810-2E54-41A1-A8DC-FEB8A595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B0788E-9BFC-47BF-8E7B-59F5EF25F895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477FA-84BF-4A0A-9488-34286E66829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F892AC-ADFA-4ACA-88DE-BEDE08558D61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DF7E53-55F0-4AD6-AC3B-E6CAB9C7B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3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7A283-1CE8-4B6F-8A65-C76F05259E7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03E13-82E9-4A24-83E0-1734780E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7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661F4-CB50-4691-B248-A10EFDDABE0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30B3F6-BC8E-43CC-A5F4-80E07DBD0CA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21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56ABE4-4E40-4367-B554-14667FA8B59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853BD0-B65B-46D5-8B7D-CE304C2ECC5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1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329CE-85B1-4102-8DA3-985C7A2578E8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9E539E-EF77-4124-971C-A37FC892600B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81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8CE1-0FE6-4E3A-A083-4182BA0A282A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CD51B9-293B-4703-AEC0-36A7E7D91D10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7C540C-05D4-428E-BAC0-E5A746BBF2E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54B84B-F7CE-4946-8C4B-CB1B4BE76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52C0B-04BA-4ED4-AF2D-7E0C8451D087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0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C673E-F94A-4E82-AF51-F12A3850599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E91E50-F07E-4980-BA76-A46DEEC81D94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2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0"/>
              <a:ext cx="5760" cy="2400"/>
            </a:xfrm>
            <a:custGeom>
              <a:avLst/>
              <a:gdLst>
                <a:gd name="T0" fmla="*/ 0 w 5760"/>
                <a:gd name="T1" fmla="*/ 1200 h 2400"/>
                <a:gd name="T2" fmla="*/ 1008 w 5760"/>
                <a:gd name="T3" fmla="*/ 2400 h 2400"/>
                <a:gd name="T4" fmla="*/ 5760 w 5760"/>
                <a:gd name="T5" fmla="*/ 1536 h 2400"/>
                <a:gd name="T6" fmla="*/ 5760 w 5760"/>
                <a:gd name="T7" fmla="*/ 0 h 2400"/>
                <a:gd name="T8" fmla="*/ 0 w 5760"/>
                <a:gd name="T9" fmla="*/ 0 h 2400"/>
                <a:gd name="T10" fmla="*/ 0 w 5760"/>
                <a:gd name="T11" fmla="*/ 1200 h 2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2400">
                  <a:moveTo>
                    <a:pt x="0" y="1200"/>
                  </a:moveTo>
                  <a:lnTo>
                    <a:pt x="1008" y="2400"/>
                  </a:lnTo>
                  <a:lnTo>
                    <a:pt x="5760" y="1536"/>
                  </a:lnTo>
                  <a:lnTo>
                    <a:pt x="5760" y="0"/>
                  </a:lnTo>
                  <a:lnTo>
                    <a:pt x="0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2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2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676400" y="6400800"/>
            <a:ext cx="1905000" cy="457200"/>
          </a:xfrm>
        </p:spPr>
        <p:txBody>
          <a:bodyPr/>
          <a:lstStyle>
            <a:lvl1pPr algn="r"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0BED8-1104-4A49-AC83-96097EDDFE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07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DC2AC3-F1A7-4D54-978B-55726B8F8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1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2D0BD-25F3-4C3B-8F63-FA333C5915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6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7FA4D0-6C93-427A-BF18-1BA1E71FBA3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23516F-5F6E-4CD7-83AE-D4B78410A2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10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6B7127-5B12-40D8-9B37-4DE39DB0B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4AC5B7-F3B1-4B4C-A7E6-2EEE274C18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A7A19-A9F1-49BF-A5AB-062A650C8107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2A9A7-D662-4C76-8384-9C640347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9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475757-77F1-48FA-826A-7DD2999519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718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387B37-CC81-4987-A21E-AE319238B36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4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46F847-4720-4B33-AC5B-0DDF7820B08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80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1663" y="152400"/>
            <a:ext cx="2087562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6113463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65399BB-57F1-41DC-9CC4-463A11757A4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16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2F876E-61C0-40B0-B1B0-7207A0ED5912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3FA8EF-4CAF-4196-AD43-78ABA55D7987}" type="slidenum">
              <a:rPr lang="en-US"/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03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BF382D-76B5-4150-8E4A-E8A47404F78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EBFE0-2838-43ED-A986-8F2F91E9E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5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6E097-E760-4D03-ACB5-1C19EC596A8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B137D-4076-4DDD-96B7-DBDBEFA80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9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8F2B1-6E88-4190-99BD-D28E10BD34DB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3CA01-CB2C-4DFA-A0A8-CBA786F5F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6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1DABD4-BFB2-42DF-AE42-F666804A520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A76134-BB81-472B-B985-EF76A0E22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B02104-A502-49F3-AB56-F2D664572DC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815DCD-0816-4E43-A7B7-008AC207C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FF8F78-85A2-4954-8CCC-57E075F184A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5D71A3-0F7C-41F4-99BF-80F3ECC9B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C69649-E8D6-4ABD-98C6-140385EDABB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30FB1-46EC-41AD-AD1C-1FF8D08BE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25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6B4A8-1D94-4051-871A-6A438D89C46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5A1765-DC32-40D1-A40F-27CBA203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6D56DD-70BB-45EA-AC78-2B4E3ECB9AB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B9C61-55B5-4C79-AA63-94253BA4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7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894FA1-1C4C-47D9-928F-7CB4B5ACFD6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DF764F-ABA1-4A65-84BD-545D4E87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7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26DDA3-3E28-46D3-8C56-4FF6DF56460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43D6A-1721-4DE0-98ED-A400482D2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D27FC-5333-446B-AE41-8C943D34D57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6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AD5-795B-4E99-A5C5-AC12D8FA5BB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9318-579B-44E8-9C3C-684F5BBCA9F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6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7AF6-C1E9-4FAF-818A-9A54546D0BD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169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66A4-AB34-4233-B662-61BAEF27235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1237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DFF00-D717-44B4-AAC0-2B3B3EE358C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DB7EC7-88E0-4D22-8E95-990B1DC04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7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0578A-CAFE-4AAC-9EF0-9EBD8E3CBE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21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8130D-836B-4E0F-BF6D-E701D090618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4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A4E1E-5387-4004-9376-187D84E9507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06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82E-B258-4753-A37C-4C3E3A1479D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11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021B7-91A8-4481-9639-F96BE5869A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8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3B8BA-3B6D-4F95-A9C8-A334B153120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0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41656489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 hidden="1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 hidden="1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 hidden="1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6" name="شماره جلسه/عنوان جلسه" hidden="1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10316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White Back 3" hidden="1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عنوان جلسه"/>
          <p:cNvSpPr>
            <a:spLocks noGrp="1"/>
          </p:cNvSpPr>
          <p:nvPr>
            <p:ph type="title"/>
          </p:nvPr>
        </p:nvSpPr>
        <p:spPr>
          <a:xfrm>
            <a:off x="468312" y="626187"/>
            <a:ext cx="8207376" cy="1029985"/>
          </a:xfrm>
        </p:spPr>
        <p:txBody>
          <a:bodyPr/>
          <a:lstStyle>
            <a:lvl1pPr rtl="1">
              <a:defRPr sz="2500" b="1" cap="none" spc="0" baseline="0">
                <a:ln w="12700">
                  <a:noFill/>
                  <a:prstDash val="solid"/>
                </a:ln>
                <a:solidFill>
                  <a:srgbClr val="006600"/>
                </a:solidFill>
                <a:effectLst/>
                <a:cs typeface="B 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فهرست مطالب"/>
          <p:cNvSpPr>
            <a:spLocks noGrp="1"/>
          </p:cNvSpPr>
          <p:nvPr>
            <p:ph sz="quarter" idx="10"/>
          </p:nvPr>
        </p:nvSpPr>
        <p:spPr>
          <a:xfrm>
            <a:off x="468312" y="1711842"/>
            <a:ext cx="8207376" cy="4561367"/>
          </a:xfrm>
        </p:spPr>
        <p:txBody>
          <a:bodyPr/>
          <a:lstStyle>
            <a:lvl1pPr marL="717550" indent="-342900" algn="r" rtl="1">
              <a:buClr>
                <a:srgbClr val="C00000"/>
              </a:buClr>
              <a:buSzPct val="120000"/>
              <a:buFont typeface="Arial" pitchFamily="34" charset="0"/>
              <a:buChar char="•"/>
              <a:defRPr sz="2500" b="1" baseline="0">
                <a:cs typeface="B Mitra" pitchFamily="2" charset="-78"/>
              </a:defRPr>
            </a:lvl1pPr>
            <a:lvl2pPr marL="914400" indent="-457200" algn="r" rtl="1">
              <a:buClr>
                <a:srgbClr val="C00000"/>
              </a:buClr>
              <a:buSzPct val="75000"/>
              <a:buFont typeface="Courier New" pitchFamily="49" charset="0"/>
              <a:buChar char="o"/>
              <a:defRPr sz="2500">
                <a:cs typeface="B Mitra" pitchFamily="2" charset="-78"/>
              </a:defRPr>
            </a:lvl2pPr>
            <a:lvl3pPr algn="r" rtl="1">
              <a:defRPr>
                <a:cs typeface="B Mitra" pitchFamily="2" charset="-78"/>
              </a:defRPr>
            </a:lvl3pPr>
            <a:lvl4pPr algn="r" rtl="1">
              <a:defRPr>
                <a:cs typeface="B Mitra" pitchFamily="2" charset="-78"/>
              </a:defRPr>
            </a:lvl4pPr>
            <a:lvl5pPr algn="r" rtl="1">
              <a:defRPr>
                <a:cs typeface="B Mitra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6644020"/>
      </p:ext>
    </p:extLst>
  </p:cSld>
  <p:clrMapOvr>
    <a:masterClrMapping/>
  </p:clrMapOvr>
  <p:transition spd="slow">
    <p:randomBar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76200" y="3356992"/>
            <a:ext cx="114326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a-IR" sz="20000" b="1">
                <a:ln w="38100" cmpd="sng">
                  <a:solidFill>
                    <a:prstClr val="white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6600"/>
                    </a:gs>
                    <a:gs pos="49000">
                      <a:srgbClr val="00B050"/>
                    </a:gs>
                    <a:gs pos="56000">
                      <a:srgbClr val="92D050"/>
                    </a:gs>
                    <a:gs pos="100000">
                      <a:srgbClr val="FFFF00"/>
                    </a:gs>
                  </a:gsLst>
                  <a:lin ang="17400000" scaled="0"/>
                  <a:tileRect/>
                </a:gra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Arial" charset="0"/>
                <a:ea typeface="+mn-ea"/>
                <a:cs typeface="B Mitra" pitchFamily="2" charset="-78"/>
              </a:rPr>
              <a:t>؟</a:t>
            </a:r>
            <a:endParaRPr lang="en-US" sz="20000" b="1">
              <a:ln w="38100" cmpd="sng">
                <a:solidFill>
                  <a:prstClr val="white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6600"/>
                  </a:gs>
                  <a:gs pos="49000">
                    <a:srgbClr val="00B050"/>
                  </a:gs>
                  <a:gs pos="56000">
                    <a:srgbClr val="92D050"/>
                  </a:gs>
                  <a:gs pos="100000">
                    <a:srgbClr val="FFFF00"/>
                  </a:gs>
                </a:gsLst>
                <a:lin ang="17400000" scaled="0"/>
                <a:tileRect/>
              </a:gradFill>
              <a:effectLst>
                <a:glow rad="101600">
                  <a:prstClr val="white">
                    <a:alpha val="60000"/>
                  </a:prstClr>
                </a:glow>
              </a:effectLst>
              <a:latin typeface="Arial" charset="0"/>
              <a:ea typeface="+mn-ea"/>
              <a:cs typeface="B Mitra" pitchFamily="2" charset="-78"/>
            </a:endParaRP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7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3CF80A-2C99-4478-B0BB-C9CB75A8C92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5B378A-94A0-48CF-9551-8F0A503EE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36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://www.seobook.com/images/people-talkin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-192335" y="3994150"/>
            <a:ext cx="2098923" cy="2098923"/>
          </a:xfrm>
          <a:prstGeom prst="rect">
            <a:avLst/>
          </a:prstGeom>
          <a:noFill/>
          <a:effectLst>
            <a:glow rad="127000">
              <a:schemeClr val="bg1">
                <a:alpha val="59000"/>
              </a:schemeClr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2674767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E:\Pic\Icon-Baton\4\Search\Search HD.png"/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10287" y="4509120"/>
            <a:ext cx="1235076" cy="1235076"/>
          </a:xfrm>
          <a:prstGeom prst="rect">
            <a:avLst/>
          </a:prstGeom>
          <a:noFill/>
          <a:effectLst>
            <a:glow rad="152400">
              <a:schemeClr val="bg1"/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2228681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/>
          <p:cNvCxnSpPr/>
          <p:nvPr userDrawn="1"/>
        </p:nvCxnSpPr>
        <p:spPr>
          <a:xfrm flipH="1">
            <a:off x="1681163" y="981075"/>
            <a:ext cx="6824662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681336" y="274639"/>
            <a:ext cx="6851104" cy="634081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7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904525"/>
      </p:ext>
    </p:extLst>
  </p:cSld>
  <p:clrMapOvr>
    <a:masterClrMapping/>
  </p:clrMapOvr>
  <p:transition spd="slow">
    <p:dissolv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014766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780337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487761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480231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586412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8307994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3020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ABFBA7-E6E7-471C-9FB2-97C991FC1375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FCB5E-370E-48A1-8155-4317483F7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4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3934195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6972207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48037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0569449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470556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Titr" panose="00000700000000000000" pitchFamily="2" charset="-78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437707"/>
      </p:ext>
    </p:extLst>
  </p:cSld>
  <p:clrMapOvr>
    <a:masterClrMapping/>
  </p:clrMapOvr>
  <p:transition spd="slow">
    <p:wip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B50DA-4EF5-426C-9EDC-293C4087DAD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147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15713-EE5A-4731-8865-E97B5DF45F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65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A2138-E23A-4566-86FA-793858793D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409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9FFBE-0E38-44E0-8CB0-3F945272343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D82F-9508-4836-8CAF-A66B40918D59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0BE3AC-F15E-4EE6-BDCD-1DDC74982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7AE0-AB57-4EA3-A866-6E2CC736509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3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130AE-7F76-481D-B01E-69BEDDBF43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757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2A917-C24F-4BCC-AE08-ED0BC9A3F6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091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5F52C-359F-4487-B2EA-FC62E74EC86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327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4D3BB-21F5-4E1D-8C4C-5CC767BE81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88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D7ED8-83B2-4A9D-8111-0085A1BB7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264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6F516-4D7B-41F5-ABA8-28ED5CEA661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3E2156-A61D-40C6-B39F-8FF52B57351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8F7EA-4982-44F9-9C69-0CEF5A1CE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theme" Target="../theme/theme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1E2746-F237-4607-B827-C39C5AE78FE9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4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A Titr" panose="00000700000000000000" pitchFamily="2" charset="-78"/>
              </a:defRPr>
            </a:lvl1pPr>
          </a:lstStyle>
          <a:p>
            <a:pPr>
              <a:defRPr/>
            </a:pPr>
            <a:fld id="{A4AC5277-73D8-4B01-9B0B-CFCDBD1BC795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44" name="Rectangle 3"/>
            <p:cNvSpPr>
              <a:spLocks noChangeArrowheads="1"/>
            </p:cNvSpPr>
            <p:nvPr/>
          </p:nvSpPr>
          <p:spPr bwMode="blackGray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14345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5130" name="Freeform 5"/>
            <p:cNvSpPr>
              <a:spLocks/>
            </p:cNvSpPr>
            <p:nvPr/>
          </p:nvSpPr>
          <p:spPr bwMode="ltGray">
            <a:xfrm>
              <a:off x="0" y="0"/>
              <a:ext cx="5760" cy="1200"/>
            </a:xfrm>
            <a:custGeom>
              <a:avLst/>
              <a:gdLst>
                <a:gd name="T0" fmla="*/ 0 w 5760"/>
                <a:gd name="T1" fmla="*/ 0 h 1200"/>
                <a:gd name="T2" fmla="*/ 1008 w 5760"/>
                <a:gd name="T3" fmla="*/ 1200 h 1200"/>
                <a:gd name="T4" fmla="*/ 5760 w 5760"/>
                <a:gd name="T5" fmla="*/ 336 h 1200"/>
                <a:gd name="T6" fmla="*/ 5760 w 5760"/>
                <a:gd name="T7" fmla="*/ 0 h 1200"/>
                <a:gd name="T8" fmla="*/ 0 w 5760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60" h="1200">
                  <a:moveTo>
                    <a:pt x="0" y="0"/>
                  </a:moveTo>
                  <a:lnTo>
                    <a:pt x="1008" y="1200"/>
                  </a:lnTo>
                  <a:lnTo>
                    <a:pt x="5760" y="336"/>
                  </a:lnTo>
                  <a:lnTo>
                    <a:pt x="57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6825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1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Tahoma" panose="020B0604030504040204" pitchFamily="34" charset="0"/>
                <a:ea typeface="+mn-ea"/>
                <a:cs typeface="B Traffic" panose="00000400000000000000" pitchFamily="2" charset="-78"/>
              </a:defRPr>
            </a:lvl1pPr>
          </a:lstStyle>
          <a:p>
            <a:pPr>
              <a:defRPr/>
            </a:pPr>
            <a:fld id="{AFA5E95A-43C0-4C87-AA04-BAA9B74EFB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0" r:id="rId4"/>
    <p:sldLayoutId id="2147485881" r:id="rId5"/>
    <p:sldLayoutId id="2147485882" r:id="rId6"/>
    <p:sldLayoutId id="2147485883" r:id="rId7"/>
    <p:sldLayoutId id="2147485884" r:id="rId8"/>
    <p:sldLayoutId id="2147485885" r:id="rId9"/>
    <p:sldLayoutId id="2147485886" r:id="rId10"/>
    <p:sldLayoutId id="214748588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0F63AF9-D9C6-4A34-9D94-CD77490400D9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2104B5-D69A-4C97-9E1A-F847785FD3AB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8" r:id="rId1"/>
    <p:sldLayoutId id="2147485889" r:id="rId2"/>
    <p:sldLayoutId id="2147485890" r:id="rId3"/>
    <p:sldLayoutId id="2147485891" r:id="rId4"/>
    <p:sldLayoutId id="2147485892" r:id="rId5"/>
    <p:sldLayoutId id="2147485893" r:id="rId6"/>
    <p:sldLayoutId id="2147485894" r:id="rId7"/>
    <p:sldLayoutId id="2147485895" r:id="rId8"/>
    <p:sldLayoutId id="2147485896" r:id="rId9"/>
    <p:sldLayoutId id="2147485897" r:id="rId10"/>
    <p:sldLayoutId id="2147485898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315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3" r:id="rId1"/>
    <p:sldLayoutId id="2147486584" r:id="rId2"/>
    <p:sldLayoutId id="2147486585" r:id="rId3"/>
    <p:sldLayoutId id="2147486586" r:id="rId4"/>
    <p:sldLayoutId id="2147486587" r:id="rId5"/>
    <p:sldLayoutId id="2147486588" r:id="rId6"/>
    <p:sldLayoutId id="2147486589" r:id="rId7"/>
    <p:sldLayoutId id="2147486590" r:id="rId8"/>
    <p:sldLayoutId id="2147486591" r:id="rId9"/>
    <p:sldLayoutId id="2147486592" r:id="rId10"/>
    <p:sldLayoutId id="2147486593" r:id="rId11"/>
    <p:sldLayoutId id="2147486594" r:id="rId12"/>
    <p:sldLayoutId id="2147485845" r:id="rId13"/>
    <p:sldLayoutId id="2147485847" r:id="rId14"/>
    <p:sldLayoutId id="2147485849" r:id="rId15"/>
    <p:sldLayoutId id="2147485850" r:id="rId16"/>
    <p:sldLayoutId id="2147485851" r:id="rId17"/>
    <p:sldLayoutId id="2147485852" r:id="rId18"/>
    <p:sldLayoutId id="2147485853" r:id="rId19"/>
    <p:sldLayoutId id="2147485854" r:id="rId20"/>
    <p:sldLayoutId id="2147485855" r:id="rId21"/>
    <p:sldLayoutId id="2147485856" r:id="rId22"/>
    <p:sldLayoutId id="2147485857" r:id="rId23"/>
    <p:sldLayoutId id="2147485858" r:id="rId24"/>
    <p:sldLayoutId id="2147485859" r:id="rId25"/>
    <p:sldLayoutId id="2147485860" r:id="rId26"/>
    <p:sldLayoutId id="2147485861" r:id="rId27"/>
    <p:sldLayoutId id="2147485862" r:id="rId28"/>
    <p:sldLayoutId id="2147485863" r:id="rId29"/>
    <p:sldLayoutId id="2147485864" r:id="rId30"/>
    <p:sldLayoutId id="2147485865" r:id="rId3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6127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43" r:id="rId1"/>
    <p:sldLayoutId id="2147486644" r:id="rId2"/>
    <p:sldLayoutId id="2147486645" r:id="rId3"/>
    <p:sldLayoutId id="2147486646" r:id="rId4"/>
    <p:sldLayoutId id="2147486647" r:id="rId5"/>
    <p:sldLayoutId id="2147486648" r:id="rId6"/>
    <p:sldLayoutId id="2147486649" r:id="rId7"/>
    <p:sldLayoutId id="2147486650" r:id="rId8"/>
    <p:sldLayoutId id="2147486651" r:id="rId9"/>
    <p:sldLayoutId id="2147486652" r:id="rId10"/>
    <p:sldLayoutId id="2147486653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back" descr="bac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besmallah" descr="besmallah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78" y="4125912"/>
            <a:ext cx="587692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24758" y="2286000"/>
            <a:ext cx="6976241" cy="3644462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2/4-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دارای روح الهی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آفرینش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از آن رو نیکوتر است و ارزش ویژهای دارد که روح پروردگار در آن دمیده شده است.اگر بُعد جسمانی انسان زمینی و خاکی است، بُعد معنوی و ملکوتی او الهی است: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«ثُمَّ سَوَّئهُ وَ نَفَخَ فِيهِ مِن رُّوحِهِ...»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سوره سجده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آیه/9 . 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- «...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وَ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نَفَخْتُ فِيهِ مِن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رُّوحِى...»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در این آیه خداوند روح را به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خودنسبت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داده و میفرماید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«از روح خود در آن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دمیدم</a:t>
            </a: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/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سوره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حجر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آیه/29</a:t>
            </a:r>
            <a:endParaRPr lang="en-US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400453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24758" y="1981200"/>
            <a:ext cx="6976241" cy="3949262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2/5-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دارای عقل و اختیار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- امتیاز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نسبت به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دیگر مخلوقات برخورداری از عقل و خرد است. عقل راهنمای آدمیان 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غربال کننده مسائل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- بهره مندی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از عقل و قوۀ تفکر از ویژگیهای اختصاصی انسان است که به او قدرت تفکر، نوآوری و حل مسئله داده است و از دیگر موجودات ممتاز نموده است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- انسان به گونه 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آفریده شده است که بتواند تصمیم بگیرد و سرنوشت خودش را رقم بزند، این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تصمیم گیری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حاکی از اختیار انسان است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08679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85800" y="1828800"/>
            <a:ext cx="7696200" cy="44958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3-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شناخت عظمت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انسان:</a:t>
            </a:r>
            <a:endParaRPr lang="en-US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برای شناخت عظمت انسان ابزارها و روشهای متعددی وجود دارد. وقتی این شناخت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دقیق</a:t>
            </a:r>
            <a:r>
              <a:rPr lang="en-US" b="1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خواهد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بود که از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همه ابزارها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و به تناسب،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دراین زمینه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،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به</a:t>
            </a:r>
            <a:r>
              <a:rPr lang="en-US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کارگیری شود.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3/1- اهمیت شناخت انسان:</a:t>
            </a:r>
          </a:p>
          <a:p>
            <a:pPr algn="just" rtl="1">
              <a:lnSpc>
                <a:spcPct val="150000"/>
              </a:lnSpc>
            </a:pP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توجه به انسان،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تنها بدین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سبب نیست که او یکی از موجودات این عالم است، بلکه شناخت انسان درواقع،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شناخت ماهیت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و حقیقت خویشتن است؛ حقیقتی که گاه در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لابه لای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علوم دیگر گم میشود و انسان با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وجود پیشرفتهای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گستردۀ علمی از آن غافل میگردد. در آموزههای تمام ادیان الهی، شناخت انسان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پس از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خداشناسی بیشترین اهمیت را دارد، تا آنجا که یکی از اهداف اساسی انبیا توجه دادن انسانها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به خویشتن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بوده است. </a:t>
            </a:r>
            <a:endParaRPr lang="fa-IR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767181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6800" y="2209800"/>
            <a:ext cx="6934199" cy="38862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3/2-</a:t>
            </a: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شناخت انسان و جهان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بینی: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به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مجموعه ای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از عقاید کلی و هماهنگ در بارۀ نظام هستی جهانبینی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میگویند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. جهانبینی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به پرسشهایی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چون مبدأ آفرینش چیست؟ حقیقت جهان هستی و انسان کدام است؟ مرگ چیست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و جهان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پس از آن چگونه است؟ و... پاسخ میدهد. بین اجزای جهان بینی نوعی بههم پیوستگی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وجود دارد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؛ یعنی اگر فردی معتقد به خالق حکیم شد نمیتواند به جهان آخرت بیتوجه باشد.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ازاینرو، شناخت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ارتباط وثیق با خداشناسی، جهانشناسی و معادشناسی دارد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40932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6800" y="2133600"/>
            <a:ext cx="6934199" cy="3886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3/3-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بهره برداری حد اکثری از زندگی دنیوی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عمر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زندگی دنیوی محدود است. اینکه انسان در این مدت محدود چگونه زندگی کند تا ازبیشترین منافع برخوردار گردد؟ پرسش اساسی آدمیان است. چیستی نفع و ضرر انسان تابع تفسیر ماً از انسان است. اگر انسان را صرفا برخوردار از زندگی دنیایی بدانیم که در این دنیا به تکاپو بر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 خیزد و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زندگی او منحصر در این جهان است، دراینصورت، تمام تلاش او مصروف به ابعاد مادی این دنیاخواهد بود، ولی اگر انسان را برخوردار از حیات ابدی و زندگی در سرای آخرت بدانیم آنگاه تلاشانسان در این دنیا (برای کسب منافع بیشتر) علاوه بر ابعاد مادی بر ابعاد معنوی و اخروی هم متمرکز خواهد بود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en-US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361547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66800" y="2286000"/>
            <a:ext cx="6934199" cy="36576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3/4-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یافتن هویت واقعی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چگونگی شکل گیری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شخصیت و هویت هر انسانی بسیار مهم و حیاتی است. انسان پیوسته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با هویت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خود زندگی کرده، براساس آن انتخاب میکند، تصمیم میگیرد و عمل میکند؛ هویتی که در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همه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حالات همراه اوست: در حال کار، مطالعه، تفریح، ورزش،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خوردن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، استراحت کردن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و حتی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در خواب. هویت افراد تا حد زیادی تابع تصویری است که از انسان دارند، اگر ما انسانها را اینگونه تعریف کنیم که حیوانی است تابع غرایز درونی، بدون اراده واختیار و فاقد هرگونه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مسئولیتو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تکلیف، نمیتوانیم هویتی جز این داشته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باشیم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fa-IR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360191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0" y="1828800"/>
            <a:ext cx="7543800" cy="44196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4-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ابزارهای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شناخت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انسان:</a:t>
            </a: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انسان موجودی پیچیده است و امکان شناخت او تابع ابزارهای شناخت اوست. در ادامه به بررسی ابزارهای شناخت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میپردازیم: 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4/1-</a:t>
            </a:r>
            <a:r>
              <a:rPr lang="fa-IR" dirty="0">
                <a:solidFill>
                  <a:srgbClr val="C00000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راه </a:t>
            </a: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حواس: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حِسّ عمومی ترین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ابزار شناخت است که معارف بسیاری را در اختیار آدمیان قرار میدهد.حواس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غالبا به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دو دستۀ ظاهری و باطنی تقسیم میشوند. حواس ظاهری عبارتاند از: چشایی، شنوایی، بویایی،بساوایی و بینایی. حواس ظاهری شناختی گسترده از جهان طبیعت برای انسان فراهم میکند. حواس باطنی حواسی هستند که اطلاعات بسیاری را دربارۀ نفس انسانها، افعال و حالات و انفعالات آن در دسترس او قرار میدهند؛ شناختهایی دربارۀ غم و شادی، درد و لذت، تصمیم و اراده، کراهت و میل و...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04546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72056" y="2286000"/>
            <a:ext cx="6934199" cy="365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rtl="1">
              <a:lnSpc>
                <a:spcPct val="150000"/>
              </a:lnSpc>
            </a:pPr>
            <a:r>
              <a:rPr lang="fa-IR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4/2- 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راه عقل: </a:t>
            </a: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یکی دیگر از ابزارهای شناخت، عقل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است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. عقل نیروی ویژهای است که اساسی ترین کار آن درک مفاهیم کلی است. برخلاف حس که به امور جزئی اختصاص دارند. انسان از راه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عملکردهای گوناگون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عقل همچون: انتزاع مفاهیم کلی، حکم در قضایا، استدلال و تعریف؛ به شناخت عمیق وگستردهای دست مییابد.</a:t>
            </a:r>
          </a:p>
          <a:p>
            <a:pPr algn="just"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عقل، نعمت بزرگ الهی و حجت باطنی انسان است. خداوند انسان را به داشتن چنین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نعمت ارزشمندی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مفتخر گردانید، تا با کمک عقل هم محسوسات را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به درستی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بشناسد و هم قدرت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تحلیل و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تجزیه امور را پیدا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کند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en-US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61610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1" y="1905000"/>
            <a:ext cx="7620000" cy="42672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4/3-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راه شهود یا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مکاشفه: </a:t>
            </a:r>
            <a:endParaRPr lang="en-US" sz="2000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   سومین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ابزار شناخت شهود یا مکاشفه است. شهود یا مکاشفه به این معناست که انسان واقعیت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را بدون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واسطه و آنچنانکه هست دریابد. ازآنجاکه این شناخت بی واسطه صورت میپذیرد؛ ازاینرو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، فاقد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خطا و اشتباه است؛ هرچند ممکن است تفسیر و حکایت از مکاشفه دچار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خطا شود.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   انسان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از راه شهود یا مکاشفه میتواند به معرفتهای بسیاری دست یابد.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معمولاً بسیاری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از شناخت های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شهودی و عرفانی، به طور عادی، برای همۀ انسانها فراهم نیست. این نوع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شناختِ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نیازمند مقدمات لازم 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ریاضت است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209926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48407" y="2246586"/>
            <a:ext cx="6934199" cy="36576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4/4-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راه نقل (کتاب و سنت)</a:t>
            </a:r>
            <a:endParaRPr lang="en-US" sz="2000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در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فرهنگ اسلامی دو گنجینۀ عظیم معارف وجود دارد که شناخت ارزشمندی را در اختیار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انسان میگذارد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. این دو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گنجینه عظیم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عبارتاند از: </a:t>
            </a:r>
            <a:endParaRPr lang="fa-IR" sz="2000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- قرآن‌کریم 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- روایات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و سنن پیشوایان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معصوم( علیه السلام) و نبی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مکرم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اسلام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حضرت محمد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مصطفی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(ص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).</a:t>
            </a:r>
            <a:endParaRPr lang="fa-IR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042571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00200" y="2427514"/>
            <a:ext cx="6705600" cy="10499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457200" y="2438400"/>
            <a:ext cx="8330346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en-US" sz="4000" dirty="0" smtClean="0">
                <a:cs typeface="B Titr" panose="00000700000000000000" pitchFamily="2" charset="-78"/>
              </a:rPr>
              <a:t>انسان در آینه ابدّیت</a:t>
            </a:r>
            <a:r>
              <a:rPr lang="fa-IR" altLang="en-US" sz="2800" dirty="0" smtClean="0">
                <a:cs typeface="B Titr" panose="00000700000000000000" pitchFamily="2" charset="-78"/>
              </a:rPr>
              <a:t> </a:t>
            </a:r>
            <a:r>
              <a:rPr lang="fa-IR" altLang="en-US" sz="2800" dirty="0">
                <a:cs typeface="B Titr" panose="00000700000000000000" pitchFamily="2" charset="-78"/>
              </a:rPr>
              <a:t/>
            </a:r>
            <a:br>
              <a:rPr lang="fa-IR" altLang="en-US" sz="2800" dirty="0">
                <a:cs typeface="B Titr" panose="00000700000000000000" pitchFamily="2" charset="-78"/>
              </a:rPr>
            </a:b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143000" y="4191000"/>
            <a:ext cx="6781800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170000"/>
              </a:lnSpc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تنظیم از: معاونت تربیت و آموزش عقیدتی سیاسی نمایندگی ولی فقیه در سپاه</a:t>
            </a:r>
            <a:endParaRPr lang="fa-IR" sz="20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429000" y="5257800"/>
            <a:ext cx="1981200" cy="381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فروردین   1398  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43963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4007" y="1253359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49886985"/>
              </p:ext>
            </p:extLst>
          </p:nvPr>
        </p:nvGraphicFramePr>
        <p:xfrm>
          <a:off x="1219200" y="2209800"/>
          <a:ext cx="64770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پرسش های درس: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645802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D36B48-1FBD-4D6B-97C9-74E47558B4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F3D36B48-1FBD-4D6B-97C9-74E47558B4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F3D36B48-1FBD-4D6B-97C9-74E47558B4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5F3D4D8-155B-4E86-BD3A-686DB9A48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F5F3D4D8-155B-4E86-BD3A-686DB9A48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F5F3D4D8-155B-4E86-BD3A-686DB9A48C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B6B66E-E36D-42B6-83A2-27C6589A9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E5B6B66E-E36D-42B6-83A2-27C6589A9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E5B6B66E-E36D-42B6-83A2-27C6589A9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31CA998-3884-44A5-84F7-9AD570BB6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31CA998-3884-44A5-84F7-9AD570BB6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31CA998-3884-44A5-84F7-9AD570BB6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D96B246-BB87-45B7-B3C6-7D9AADBB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8D96B246-BB87-45B7-B3C6-7D9AADBB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8D96B246-BB87-45B7-B3C6-7D9AADBB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708FF71-2EE9-44E5-A82A-5FD719D23A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6708FF71-2EE9-44E5-A82A-5FD719D23A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6708FF71-2EE9-44E5-A82A-5FD719D23A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E22FF52-5263-40AE-AFC0-59F0DB40C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9E22FF52-5263-40AE-AFC0-59F0DB40C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9E22FF52-5263-40AE-AFC0-59F0DB40C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A4F37F9-AB2A-4740-97F4-4114FC922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BA4F37F9-AB2A-4740-97F4-4114FC922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BA4F37F9-AB2A-4740-97F4-4114FC9225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09A8E08-A417-4376-BD1E-B60C9EA07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>
                                            <p:graphicEl>
                                              <a:dgm id="{B09A8E08-A417-4376-BD1E-B60C9EA07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B09A8E08-A417-4376-BD1E-B60C9EA07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FB35912-4BDD-438B-80F2-97C9F2005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>
                                            <p:graphicEl>
                                              <a:dgm id="{8FB35912-4BDD-438B-80F2-97C9F2005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>
                                            <p:graphicEl>
                                              <a:dgm id="{8FB35912-4BDD-438B-80F2-97C9F2005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914400" y="1447800"/>
            <a:ext cx="7467600" cy="31242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lnSpc>
                <a:spcPct val="150000"/>
              </a:lnSpc>
              <a:buNone/>
              <a:defRPr/>
            </a:pPr>
            <a:r>
              <a:rPr lang="fa-IR" sz="40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درس </a:t>
            </a:r>
            <a:r>
              <a:rPr lang="fa-IR" sz="4000" dirty="0">
                <a:solidFill>
                  <a:schemeClr val="tx1"/>
                </a:solidFill>
                <a:cs typeface="B Titr" panose="00000700000000000000" pitchFamily="2" charset="-78"/>
              </a:rPr>
              <a:t>دوم: </a:t>
            </a:r>
            <a:endParaRPr lang="en-US" sz="40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فناناپذیری(ابدیت</a:t>
            </a:r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) </a:t>
            </a:r>
            <a:endParaRPr lang="en-US" sz="36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و </a:t>
            </a:r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ارتباط آن با ابعاد وجودی انسان</a:t>
            </a:r>
            <a:endParaRPr lang="fa-IR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645362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239000" y="4572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239000" y="3810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239000" y="30480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247650" y="3670299"/>
            <a:ext cx="7588250" cy="660401"/>
          </a:xfrm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cs typeface="B Titr" panose="00000700000000000000" pitchFamily="2" charset="-78"/>
              </a:rPr>
              <a:t> </a:t>
            </a:r>
            <a:r>
              <a:rPr lang="fa-IR" sz="2000" b="1" dirty="0" smtClean="0">
                <a:cs typeface="B Titr" panose="00000700000000000000" pitchFamily="2" charset="-78"/>
              </a:rPr>
              <a:t>       1-  </a:t>
            </a:r>
            <a:r>
              <a:rPr lang="fa-IR" sz="2000" b="1" dirty="0">
                <a:cs typeface="B Titr" panose="00000700000000000000" pitchFamily="2" charset="-78"/>
              </a:rPr>
              <a:t>به ابعاد وجودی انسان و موانع شناخت و درک ابدیت آ گاهی پیدا کنند</a:t>
            </a:r>
            <a:r>
              <a:rPr lang="fa-IR" sz="2000" b="1" dirty="0" smtClean="0">
                <a:cs typeface="B Titr" panose="00000700000000000000" pitchFamily="2" charset="-78"/>
              </a:rPr>
              <a:t>؛</a:t>
            </a:r>
            <a:endParaRPr lang="fa-IR" sz="2000" dirty="0"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79891817"/>
              </p:ext>
            </p:extLst>
          </p:nvPr>
        </p:nvGraphicFramePr>
        <p:xfrm>
          <a:off x="1143000" y="914400"/>
          <a:ext cx="73914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-152400" y="4457700"/>
            <a:ext cx="8001000" cy="711201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       </a:t>
            </a: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 2- </a:t>
            </a:r>
            <a:r>
              <a:rPr lang="fa-IR" sz="1800" b="1" dirty="0">
                <a:cs typeface="B Titr" panose="00000700000000000000" pitchFamily="2" charset="-78"/>
              </a:rPr>
              <a:t>با ویژگیهای روانشناختی مثل لج بازی و عناد و انحصار ابزار شناخت در حس آشنا </a:t>
            </a:r>
            <a:r>
              <a:rPr lang="fa-IR" sz="1800" b="1" dirty="0" smtClean="0">
                <a:cs typeface="B Titr" panose="00000700000000000000" pitchFamily="2" charset="-78"/>
              </a:rPr>
              <a:t>شوند</a:t>
            </a:r>
            <a:endParaRPr lang="fa-IR" sz="1800" dirty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209550" y="5219701"/>
            <a:ext cx="78486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 lnSpcReduction="10000"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fa-IR" sz="1400" b="1" dirty="0" smtClean="0">
                <a:cs typeface="B Titr" panose="00000700000000000000" pitchFamily="2" charset="-78"/>
              </a:rPr>
              <a:t>    </a:t>
            </a:r>
          </a:p>
          <a:p>
            <a:pPr algn="ctr" fontAlgn="auto">
              <a:spcAft>
                <a:spcPts val="0"/>
              </a:spcAft>
            </a:pPr>
            <a:r>
              <a:rPr lang="fa-IR" sz="1400" b="1" dirty="0">
                <a:cs typeface="B Titr" panose="00000700000000000000" pitchFamily="2" charset="-78"/>
              </a:rPr>
              <a:t> </a:t>
            </a:r>
            <a:r>
              <a:rPr lang="fa-IR" sz="1400" b="1" dirty="0" smtClean="0">
                <a:cs typeface="B Titr" panose="00000700000000000000" pitchFamily="2" charset="-78"/>
              </a:rPr>
              <a:t>                     </a:t>
            </a:r>
            <a:r>
              <a:rPr lang="fa-IR" sz="1900" b="1" dirty="0" smtClean="0">
                <a:cs typeface="B Titr" panose="00000700000000000000" pitchFamily="2" charset="-78"/>
              </a:rPr>
              <a:t>3- به </a:t>
            </a:r>
            <a:r>
              <a:rPr lang="fa-IR" sz="1900" b="1" dirty="0">
                <a:cs typeface="B Titr" panose="00000700000000000000" pitchFamily="2" charset="-78"/>
              </a:rPr>
              <a:t>ابعاد جهل و نادانی توجه داشته باشند و رویکرد جدیدی از </a:t>
            </a:r>
            <a:r>
              <a:rPr lang="fa-IR" sz="1900" b="1" dirty="0" smtClean="0">
                <a:cs typeface="B Titr" panose="00000700000000000000" pitchFamily="2" charset="-78"/>
              </a:rPr>
              <a:t>مهارت های </a:t>
            </a:r>
            <a:r>
              <a:rPr lang="fa-IR" sz="1900" b="1" dirty="0">
                <a:cs typeface="B Titr" panose="00000700000000000000" pitchFamily="2" charset="-78"/>
              </a:rPr>
              <a:t>مرتبط را به کار بگیرند</a:t>
            </a:r>
            <a:r>
              <a:rPr lang="fa-IR" sz="2400" dirty="0"/>
              <a:t/>
            </a:r>
            <a:br>
              <a:rPr lang="fa-IR" sz="2400" dirty="0"/>
            </a:br>
            <a:endParaRPr lang="fa-IR" sz="2400" dirty="0" smtClean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0440315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Graphic spid="7" grpId="0">
        <p:bldSub>
          <a:bldDgm bld="one"/>
        </p:bldSub>
      </p:bldGraphic>
      <p:bldP spid="25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124699" y="3962400"/>
            <a:ext cx="571501" cy="762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086601" y="3429000"/>
            <a:ext cx="609600" cy="7366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24700" y="2895600"/>
            <a:ext cx="609600" cy="7112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03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38200" y="381000"/>
            <a:ext cx="7467600" cy="762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816100" y="3200400"/>
            <a:ext cx="6057900" cy="800100"/>
          </a:xfrm>
        </p:spPr>
        <p:txBody>
          <a:bodyPr>
            <a:normAutofit/>
          </a:bodyPr>
          <a:lstStyle/>
          <a:p>
            <a:r>
              <a:rPr lang="fa-IR" sz="2400" dirty="0" smtClean="0">
                <a:cs typeface="B Titr" panose="00000700000000000000" pitchFamily="2" charset="-78"/>
              </a:rPr>
              <a:t>            1-  </a:t>
            </a:r>
            <a:r>
              <a:rPr lang="fa-IR" sz="2400" b="1" dirty="0">
                <a:cs typeface="B Titr" panose="00000700000000000000" pitchFamily="2" charset="-78"/>
              </a:rPr>
              <a:t>بعد مادی (</a:t>
            </a:r>
            <a:r>
              <a:rPr lang="fa-IR" sz="2400" b="1" dirty="0" smtClean="0">
                <a:cs typeface="B Titr" panose="00000700000000000000" pitchFamily="2" charset="-78"/>
              </a:rPr>
              <a:t>بدن</a:t>
            </a:r>
            <a:r>
              <a:rPr lang="fa-IR" sz="2400" dirty="0">
                <a:cs typeface="B Titr" panose="00000700000000000000" pitchFamily="2" charset="-78"/>
              </a:rPr>
              <a:t>)</a:t>
            </a:r>
            <a:r>
              <a:rPr lang="en-US" sz="2400" dirty="0">
                <a:cs typeface="B Titr" panose="00000700000000000000" pitchFamily="2" charset="-78"/>
              </a:rPr>
              <a:t/>
            </a:r>
            <a:br>
              <a:rPr lang="en-US" sz="2400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  <a:defRPr/>
            </a:pPr>
            <a:r>
              <a:rPr lang="fa-IR" sz="3200" dirty="0">
                <a:solidFill>
                  <a:schemeClr val="bg1"/>
                </a:solidFill>
                <a:cs typeface="B Titr" panose="00000700000000000000" pitchFamily="2" charset="-78"/>
              </a:rPr>
              <a:t>فناناپذیری(ابدیت) و ارتباط آن با ابعاد وجودی انسان</a:t>
            </a:r>
            <a:endParaRPr lang="fa-IR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572810875"/>
              </p:ext>
            </p:extLst>
          </p:nvPr>
        </p:nvGraphicFramePr>
        <p:xfrm>
          <a:off x="1143000" y="16764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1878943" y="3505201"/>
            <a:ext cx="60579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 smtClean="0">
                <a:cs typeface="B Titr" panose="00000700000000000000" pitchFamily="2" charset="-78"/>
              </a:rPr>
              <a:t>             2- </a:t>
            </a:r>
            <a:r>
              <a:rPr lang="fa-IR" sz="2400" b="1" dirty="0" smtClean="0">
                <a:cs typeface="B Titr" panose="00000700000000000000" pitchFamily="2" charset="-78"/>
              </a:rPr>
              <a:t>بعد معنوی(روح</a:t>
            </a:r>
            <a:r>
              <a:rPr lang="fa-IR" sz="2400" dirty="0">
                <a:cs typeface="B Titr" panose="00000700000000000000" pitchFamily="2" charset="-78"/>
              </a:rPr>
              <a:t>)</a:t>
            </a:r>
            <a:endParaRPr lang="fa-IR" sz="2400" dirty="0" smtClean="0">
              <a:cs typeface="B Titr" panose="00000700000000000000" pitchFamily="2" charset="-78"/>
            </a:endParaRP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3810000" y="4267201"/>
            <a:ext cx="4305300" cy="6857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               الف) ارتباط </a:t>
            </a:r>
            <a:r>
              <a:rPr lang="fa-IR" sz="2400" b="1" dirty="0">
                <a:cs typeface="B Titr" panose="00000700000000000000" pitchFamily="2" charset="-78"/>
              </a:rPr>
              <a:t>روح با </a:t>
            </a:r>
            <a:r>
              <a:rPr lang="fa-IR" sz="2400" b="1" dirty="0" smtClean="0">
                <a:cs typeface="B Titr" panose="00000700000000000000" pitchFamily="2" charset="-78"/>
              </a:rPr>
              <a:t>بدن</a:t>
            </a:r>
            <a:endParaRPr lang="fa-IR" sz="2400" dirty="0" smtClean="0"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124699" y="4419599"/>
            <a:ext cx="571501" cy="762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3352800" y="4724401"/>
            <a:ext cx="4724400" cy="6857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               ب)  </a:t>
            </a:r>
            <a:r>
              <a:rPr lang="fa-IR" sz="2400" b="1" dirty="0">
                <a:cs typeface="B Titr" panose="00000700000000000000" pitchFamily="2" charset="-78"/>
              </a:rPr>
              <a:t>قطع ارتباط روح با </a:t>
            </a:r>
            <a:r>
              <a:rPr lang="fa-IR" sz="2400" b="1" dirty="0" smtClean="0">
                <a:cs typeface="B Titr" panose="00000700000000000000" pitchFamily="2" charset="-78"/>
              </a:rPr>
              <a:t>بدن</a:t>
            </a:r>
            <a:endParaRPr lang="fa-IR" sz="2400" dirty="0" smtClean="0">
              <a:cs typeface="B Titr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80525" y="5403205"/>
            <a:ext cx="2696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solidFill>
                  <a:prstClr val="black"/>
                </a:solidFill>
              </a:rPr>
              <a:t> </a:t>
            </a:r>
            <a:endParaRPr lang="en-US" dirty="0"/>
          </a:p>
        </p:txBody>
      </p:sp>
      <p:sp>
        <p:nvSpPr>
          <p:cNvPr id="14" name="Bent Arrow 13"/>
          <p:cNvSpPr/>
          <p:nvPr/>
        </p:nvSpPr>
        <p:spPr>
          <a:xfrm rot="10800000">
            <a:off x="7086601" y="4952999"/>
            <a:ext cx="571501" cy="762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3581399" y="5232400"/>
            <a:ext cx="4492749" cy="6857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              </a:t>
            </a:r>
            <a:r>
              <a:rPr lang="fa-IR" sz="2400" b="1" dirty="0"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cs typeface="B Titr" panose="00000700000000000000" pitchFamily="2" charset="-78"/>
              </a:rPr>
              <a:t> ج)  </a:t>
            </a:r>
            <a:r>
              <a:rPr lang="fa-IR" sz="2400" b="1" dirty="0">
                <a:cs typeface="B Titr" panose="00000700000000000000" pitchFamily="2" charset="-78"/>
              </a:rPr>
              <a:t>فناناپذیری و بقای </a:t>
            </a:r>
            <a:r>
              <a:rPr lang="fa-IR" sz="2400" b="1" dirty="0" smtClean="0">
                <a:cs typeface="B Titr" panose="00000700000000000000" pitchFamily="2" charset="-78"/>
              </a:rPr>
              <a:t>روح</a:t>
            </a:r>
            <a:endParaRPr lang="fa-IR" sz="2400" dirty="0" smtClean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7848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  <p:bldP spid="11" grpId="0" animBg="1"/>
      <p:bldP spid="12" grpId="0"/>
      <p:bldP spid="14" grpId="0" animBg="1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24081" y="1143000"/>
            <a:ext cx="6858000" cy="56388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67253569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838200" y="228600"/>
            <a:ext cx="7467600" cy="762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فناناپذیری(ابدیت) و ارتباط آن با ابعاد وجودی انسان</a:t>
            </a:r>
            <a:endParaRPr lang="fa-IR" sz="18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7056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4152900" y="2590801"/>
            <a:ext cx="2628900" cy="45719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b="1" dirty="0" smtClean="0">
                <a:cs typeface="B Titr" panose="00000700000000000000" pitchFamily="2" charset="-78"/>
              </a:rPr>
              <a:t>1- </a:t>
            </a:r>
            <a:r>
              <a:rPr lang="fa-IR" sz="2000" b="1" dirty="0">
                <a:cs typeface="B Titr" panose="00000700000000000000" pitchFamily="2" charset="-78"/>
              </a:rPr>
              <a:t>پیروی از گمان و </a:t>
            </a:r>
            <a:r>
              <a:rPr lang="fa-IR" sz="2000" b="1" dirty="0" smtClean="0">
                <a:cs typeface="B Titr" panose="00000700000000000000" pitchFamily="2" charset="-78"/>
              </a:rPr>
              <a:t>شک</a:t>
            </a:r>
            <a:endParaRPr lang="fa-IR" sz="1800" b="1" dirty="0" smtClean="0">
              <a:cs typeface="B Titr" panose="00000700000000000000" pitchFamily="2" charset="-78"/>
            </a:endParaRP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705600" y="4267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705600" y="4800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6705600" y="5410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4343400" y="3124200"/>
            <a:ext cx="23368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 fontScale="25000" lnSpcReduction="200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7200" b="1" dirty="0" smtClean="0">
                <a:cs typeface="B Titr" panose="00000700000000000000" pitchFamily="2" charset="-78"/>
              </a:rPr>
              <a:t>2- پیروی </a:t>
            </a:r>
            <a:r>
              <a:rPr lang="fa-IR" sz="7200" b="1" dirty="0">
                <a:cs typeface="B Titr" panose="00000700000000000000" pitchFamily="2" charset="-78"/>
              </a:rPr>
              <a:t>از هوای نفس</a:t>
            </a:r>
            <a:r>
              <a:rPr lang="fa-IR" sz="2400" dirty="0"/>
              <a:t/>
            </a:r>
            <a:br>
              <a:rPr lang="fa-IR" sz="2400" dirty="0"/>
            </a:br>
            <a:endParaRPr lang="fa-IR" sz="2200" dirty="0" smtClean="0">
              <a:cs typeface="B Titr" panose="00000700000000000000" pitchFamily="2" charset="-78"/>
            </a:endParaRP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505200" y="3840481"/>
            <a:ext cx="3162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 fontScale="62500" lnSpcReduction="200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600" b="1" dirty="0" smtClean="0">
                <a:cs typeface="B Titr" panose="00000700000000000000" pitchFamily="2" charset="-78"/>
              </a:rPr>
              <a:t>3- </a:t>
            </a:r>
            <a:r>
              <a:rPr lang="fa-IR" sz="2900" b="1" dirty="0">
                <a:cs typeface="B Titr" panose="00000700000000000000" pitchFamily="2" charset="-78"/>
              </a:rPr>
              <a:t>پیروی از شیاطین جنی و انسی</a:t>
            </a:r>
            <a:r>
              <a:rPr lang="fa-IR" sz="2400" dirty="0"/>
              <a:t/>
            </a:r>
            <a:br>
              <a:rPr lang="fa-IR" sz="2400" dirty="0"/>
            </a:br>
            <a:endParaRPr lang="fa-IR" sz="2200" dirty="0" smtClean="0">
              <a:cs typeface="B Titr" panose="00000700000000000000" pitchFamily="2" charset="-78"/>
            </a:endParaRP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4572000" y="4267200"/>
            <a:ext cx="20955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4-  </a:t>
            </a:r>
            <a:r>
              <a:rPr lang="fa-IR" sz="2000" b="1" dirty="0">
                <a:cs typeface="B Titr" panose="00000700000000000000" pitchFamily="2" charset="-78"/>
              </a:rPr>
              <a:t>لجبازی و </a:t>
            </a:r>
            <a:r>
              <a:rPr lang="fa-IR" sz="2000" b="1" dirty="0" smtClean="0">
                <a:cs typeface="B Titr" panose="00000700000000000000" pitchFamily="2" charset="-78"/>
              </a:rPr>
              <a:t>عناد</a:t>
            </a:r>
            <a:endParaRPr lang="fa-IR" sz="1800" b="1" dirty="0" smtClean="0">
              <a:cs typeface="B Titr" panose="00000700000000000000" pitchFamily="2" charset="-78"/>
            </a:endParaRP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4457700" y="4876800"/>
            <a:ext cx="24765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1800" b="1" dirty="0" smtClean="0">
                <a:cs typeface="B Titr" panose="00000700000000000000" pitchFamily="2" charset="-78"/>
              </a:rPr>
              <a:t>5- </a:t>
            </a:r>
            <a:r>
              <a:rPr lang="fa-IR" sz="1800" b="1" dirty="0">
                <a:cs typeface="B Titr" panose="00000700000000000000" pitchFamily="2" charset="-78"/>
              </a:rPr>
              <a:t>فرار از </a:t>
            </a:r>
            <a:r>
              <a:rPr lang="fa-IR" sz="1800" b="1" dirty="0" smtClean="0">
                <a:cs typeface="B Titr" panose="00000700000000000000" pitchFamily="2" charset="-78"/>
              </a:rPr>
              <a:t>مسئولیت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4572000" y="5486400"/>
            <a:ext cx="20955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 6- </a:t>
            </a:r>
            <a:r>
              <a:rPr lang="fa-IR" sz="1800" b="1" dirty="0">
                <a:cs typeface="B Titr" panose="00000700000000000000" pitchFamily="2" charset="-78"/>
              </a:rPr>
              <a:t>جهل و </a:t>
            </a:r>
            <a:r>
              <a:rPr lang="fa-IR" sz="1800" b="1" dirty="0" smtClean="0">
                <a:cs typeface="B Titr" panose="00000700000000000000" pitchFamily="2" charset="-78"/>
              </a:rPr>
              <a:t>نادانی</a:t>
            </a:r>
          </a:p>
        </p:txBody>
      </p:sp>
      <p:sp>
        <p:nvSpPr>
          <p:cNvPr id="26" name="Title 20"/>
          <p:cNvSpPr txBox="1">
            <a:spLocks/>
          </p:cNvSpPr>
          <p:nvPr/>
        </p:nvSpPr>
        <p:spPr>
          <a:xfrm>
            <a:off x="3200400" y="6019800"/>
            <a:ext cx="34671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800" b="1" dirty="0">
                <a:cs typeface="B Titr" panose="00000700000000000000" pitchFamily="2" charset="-78"/>
              </a:rPr>
              <a:t> </a:t>
            </a:r>
            <a:r>
              <a:rPr lang="fa-IR" sz="1800" b="1" dirty="0" smtClean="0">
                <a:cs typeface="B Titr" panose="00000700000000000000" pitchFamily="2" charset="-78"/>
              </a:rPr>
              <a:t> 7- </a:t>
            </a:r>
            <a:r>
              <a:rPr lang="fa-IR" sz="1800" b="1" dirty="0">
                <a:cs typeface="B Titr" panose="00000700000000000000" pitchFamily="2" charset="-78"/>
              </a:rPr>
              <a:t>غفلت و </a:t>
            </a:r>
            <a:r>
              <a:rPr lang="fa-IR" sz="1800" b="1" dirty="0" smtClean="0">
                <a:cs typeface="B Titr" panose="00000700000000000000" pitchFamily="2" charset="-78"/>
              </a:rPr>
              <a:t>نسیان</a:t>
            </a:r>
            <a:endParaRPr lang="fa-IR" sz="1800" b="1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680767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1469" y="990600"/>
            <a:ext cx="8915400" cy="56388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934940786"/>
              </p:ext>
            </p:extLst>
          </p:nvPr>
        </p:nvGraphicFramePr>
        <p:xfrm>
          <a:off x="25146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838200" y="137384"/>
            <a:ext cx="7467600" cy="76200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fa-IR" sz="2800" dirty="0">
                <a:solidFill>
                  <a:schemeClr val="bg1"/>
                </a:solidFill>
                <a:cs typeface="B Titr" panose="00000700000000000000" pitchFamily="2" charset="-78"/>
              </a:rPr>
              <a:t>فناناپذیری(ابدیت) و ارتباط آن با ابعاد وجودی انسان</a:t>
            </a:r>
            <a:endParaRPr lang="fa-IR" sz="18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6073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76200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76200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Bent Arrow 16"/>
          <p:cNvSpPr/>
          <p:nvPr/>
        </p:nvSpPr>
        <p:spPr>
          <a:xfrm rot="10800000">
            <a:off x="76200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7620000" y="4267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52401" y="2647822"/>
            <a:ext cx="7349916" cy="400178"/>
            <a:chOff x="41546" y="199960"/>
            <a:chExt cx="6511716" cy="40017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41546" y="199960"/>
              <a:ext cx="6511716" cy="400178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41546" y="199960"/>
              <a:ext cx="6511716" cy="4001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640" tIns="40640" rIns="317641" bIns="40640" numCol="1" spcCol="1270" anchor="ctr" anchorCtr="0">
              <a:noAutofit/>
            </a:bodyPr>
            <a:lstStyle/>
            <a:p>
              <a:pPr lvl="0" algn="r" defTabSz="711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kern="1200" dirty="0" smtClean="0">
                  <a:cs typeface="B Titr" panose="00000700000000000000" pitchFamily="2" charset="-78"/>
                </a:rPr>
                <a:t>1- </a:t>
              </a:r>
              <a:r>
                <a:rPr lang="fa-IR" sz="1600" b="1" i="0" kern="1200" dirty="0" smtClean="0">
                  <a:cs typeface="B Titr" panose="00000700000000000000" pitchFamily="2" charset="-78"/>
                </a:rPr>
                <a:t>مفهوم فناناپذیری و فناپذیری چیست؟ آن را در فلسفه و عرفان بیان کنید؟</a:t>
              </a:r>
              <a:endParaRPr lang="en-US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0077" y="3228911"/>
            <a:ext cx="7370283" cy="400178"/>
            <a:chOff x="-228600" y="798259"/>
            <a:chExt cx="6453560" cy="40017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-228600" y="798259"/>
              <a:ext cx="6453560" cy="400178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-228600" y="798259"/>
              <a:ext cx="6453560" cy="4001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17641" bIns="30480" numCol="1" spcCol="1270" anchor="ctr" anchorCtr="0">
              <a:noAutofit/>
            </a:bodyPr>
            <a:lstStyle/>
            <a:p>
              <a:pPr lvl="0" algn="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kern="1200" dirty="0" smtClean="0">
                  <a:cs typeface="B Titr" panose="00000700000000000000" pitchFamily="2" charset="-78"/>
                </a:rPr>
                <a:t>2- </a:t>
              </a:r>
              <a:r>
                <a:rPr lang="fa-IR" sz="1600" b="1" i="0" kern="1200" dirty="0" smtClean="0">
                  <a:cs typeface="B Titr" panose="00000700000000000000" pitchFamily="2" charset="-78"/>
                </a:rPr>
                <a:t>روح با بدن در زندگی دنیایی مرتبط هستند. چند اثر که بیانگر این ارتباط میباشد را بیان کنید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56869" y="3810000"/>
            <a:ext cx="7310732" cy="400178"/>
            <a:chOff x="41546" y="1400110"/>
            <a:chExt cx="6136949" cy="40017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4" name="Rectangle 33"/>
            <p:cNvSpPr/>
            <p:nvPr/>
          </p:nvSpPr>
          <p:spPr>
            <a:xfrm>
              <a:off x="41546" y="1400110"/>
              <a:ext cx="6136949" cy="400178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ectangle 34"/>
            <p:cNvSpPr/>
            <p:nvPr/>
          </p:nvSpPr>
          <p:spPr>
            <a:xfrm>
              <a:off x="41546" y="1400110"/>
              <a:ext cx="6136949" cy="4001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" tIns="35560" rIns="317641" bIns="35560" numCol="1" spcCol="1270" anchor="ctr" anchorCtr="0">
              <a:noAutofit/>
            </a:bodyPr>
            <a:lstStyle/>
            <a:p>
              <a:pPr lvl="0" algn="r" defTabSz="622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1" kern="1200" dirty="0" smtClean="0">
                  <a:cs typeface="B Titr" panose="00000700000000000000" pitchFamily="2" charset="-78"/>
                </a:rPr>
                <a:t>3-</a:t>
              </a:r>
              <a:r>
                <a:rPr lang="fa-IR" sz="1600" b="1" i="0" kern="1200" dirty="0" smtClean="0">
                  <a:cs typeface="B Titr" panose="00000700000000000000" pitchFamily="2" charset="-78"/>
                </a:rPr>
                <a:t>باتوجهبه آیات قرآن، اثبات کنید که در قیامت، روح با بدن مادی همراهی میکند</a:t>
              </a:r>
              <a:r>
                <a:rPr lang="fa-IR" sz="1600" i="0" kern="1200" dirty="0" smtClean="0"/>
                <a:t>؟</a:t>
              </a:r>
              <a:endParaRPr lang="en-US" sz="160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6871" y="4419600"/>
            <a:ext cx="7310730" cy="400178"/>
            <a:chOff x="41546" y="2000185"/>
            <a:chExt cx="6224960" cy="40017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7" name="Rectangle 36"/>
            <p:cNvSpPr/>
            <p:nvPr/>
          </p:nvSpPr>
          <p:spPr>
            <a:xfrm>
              <a:off x="41546" y="2000185"/>
              <a:ext cx="6224960" cy="400178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41546" y="2000185"/>
              <a:ext cx="6224960" cy="4001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0" tIns="50800" rIns="317641" bIns="50800" numCol="1" spcCol="1270" anchor="ctr" anchorCtr="0">
              <a:noAutofit/>
            </a:bodyPr>
            <a:lstStyle/>
            <a:p>
              <a:pPr lvl="0" algn="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0" kern="1200" dirty="0" smtClean="0">
                  <a:cs typeface="B Titr" panose="00000700000000000000" pitchFamily="2" charset="-78"/>
                </a:rPr>
                <a:t>4- </a:t>
              </a:r>
              <a:r>
                <a:rPr lang="fa-IR" sz="1600" b="0" i="0" kern="1200" dirty="0" smtClean="0">
                  <a:cs typeface="B Titr" panose="00000700000000000000" pitchFamily="2" charset="-78"/>
                </a:rPr>
                <a:t>پیروی از هوای نفس و فرار از مسئولیت چگونه مانع درک ابدیت میشوند؟</a:t>
              </a:r>
              <a:endParaRPr lang="en-US" sz="1600" b="0" kern="1200" dirty="0">
                <a:cs typeface="B Titr" panose="00000700000000000000" pitchFamily="2" charset="-78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52401" y="4953000"/>
            <a:ext cx="7349916" cy="400178"/>
            <a:chOff x="41546" y="2600260"/>
            <a:chExt cx="6511716" cy="40017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0" name="Rectangle 39"/>
            <p:cNvSpPr/>
            <p:nvPr/>
          </p:nvSpPr>
          <p:spPr>
            <a:xfrm>
              <a:off x="41546" y="2600260"/>
              <a:ext cx="6511716" cy="400178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41546" y="2600260"/>
              <a:ext cx="6511716" cy="4001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5720" tIns="45720" rIns="317641" bIns="45720" numCol="1" spcCol="1270" anchor="ctr" anchorCtr="0">
              <a:noAutofit/>
            </a:bodyPr>
            <a:lstStyle/>
            <a:p>
              <a:pPr lvl="0" algn="r" defTabSz="8001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1600" b="0" kern="1200" dirty="0" smtClean="0">
                  <a:cs typeface="B Titr" panose="00000700000000000000" pitchFamily="2" charset="-78"/>
                </a:rPr>
                <a:t>5- </a:t>
              </a:r>
              <a:r>
                <a:rPr lang="fa-IR" sz="1600" b="0" i="0" kern="1200" dirty="0" smtClean="0">
                  <a:cs typeface="B Titr" panose="00000700000000000000" pitchFamily="2" charset="-78"/>
                </a:rPr>
                <a:t>احساس خود را دربارۀ صفتهایی مثل لجبازی و عناد و تعصبهای جاهلی بیان نمایید؟</a:t>
              </a:r>
              <a:endParaRPr lang="en-US" sz="1600" b="0" kern="1200" dirty="0"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266005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AsOne/>
      </p:bldGraphic>
      <p:bldP spid="9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6870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81000" y="1676400"/>
            <a:ext cx="8534400" cy="32766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درس اول:</a:t>
            </a:r>
          </a:p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chemeClr val="tx1"/>
                </a:solidFill>
              </a:rPr>
              <a:t> </a:t>
            </a:r>
            <a:r>
              <a:rPr 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جایگاه انسان در عالم خلقت و ویژگی­های آن </a:t>
            </a:r>
            <a:endParaRPr lang="fa-IR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1518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191000" y="609600"/>
            <a:ext cx="2933700" cy="838200"/>
          </a:xfrm>
          <a:prstGeom prst="roundRect">
            <a:avLst/>
          </a:prstGeom>
          <a:solidFill>
            <a:srgbClr val="4A9CC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075176" y="722376"/>
            <a:ext cx="3086410" cy="914400"/>
          </a:xfrm>
        </p:spPr>
        <p:txBody>
          <a:bodyPr>
            <a:normAutofit/>
          </a:bodyPr>
          <a:lstStyle/>
          <a:p>
            <a:pPr rtl="1" fontAlgn="auto">
              <a:spcAft>
                <a:spcPts val="0"/>
              </a:spcAft>
              <a:defRPr/>
            </a:pPr>
            <a:r>
              <a:rPr lang="fa-IR" sz="3600" dirty="0" smtClean="0">
                <a:solidFill>
                  <a:schemeClr val="bg1"/>
                </a:solidFill>
                <a:effectLst/>
                <a:cs typeface="B Titr" panose="00000700000000000000" pitchFamily="2" charset="-78"/>
              </a:rPr>
              <a:t>اهداف آموزشی:</a:t>
            </a:r>
            <a:endParaRPr lang="en-US" sz="1100" dirty="0">
              <a:solidFill>
                <a:schemeClr val="bg1"/>
              </a:solidFill>
              <a:effectLst/>
              <a:cs typeface="B Titr" panose="000007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80658884"/>
              </p:ext>
            </p:extLst>
          </p:nvPr>
        </p:nvGraphicFramePr>
        <p:xfrm>
          <a:off x="609600" y="1749552"/>
          <a:ext cx="7924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9849728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314" grpId="0" build="p"/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/>
          <p:cNvSpPr/>
          <p:nvPr/>
        </p:nvSpPr>
        <p:spPr>
          <a:xfrm>
            <a:off x="3429000" y="381000"/>
            <a:ext cx="5257800" cy="838200"/>
          </a:xfrm>
          <a:prstGeom prst="roundRect">
            <a:avLst/>
          </a:prstGeom>
          <a:solidFill>
            <a:srgbClr val="4A9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  <a:defRPr/>
            </a:pP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جایگاه انسان در عالم خلقت و ویژگی­های آن</a:t>
            </a:r>
            <a:endParaRPr lang="en-US" sz="12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233268" y="2743200"/>
            <a:ext cx="6781800" cy="3124200"/>
          </a:xfrm>
          <a:prstGeom prst="roundRect">
            <a:avLst/>
          </a:prstGeom>
          <a:solidFill>
            <a:srgbClr val="FFD34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50000"/>
              </a:lnSpc>
              <a:defRPr/>
            </a:pP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1/1-آفرینش موجودات برای انسان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  <a:defRPr/>
            </a:pP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خداوند انواع مختلفی از مخلوقات را به وجود آورده است. جایگاه انسان در میان دیگر مخلوقات جایگاه محوری است. براساس تعالیم دینی، خلق دیگر موجودات برای انسان بوده است،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قرآن‌کریم</a:t>
            </a:r>
            <a:r>
              <a:rPr lang="en-US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می</a:t>
            </a:r>
            <a:r>
              <a:rPr lang="en-US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فرماید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: (خداوند) همه آنچه را که در زمین است برای شما آفرید</a:t>
            </a:r>
            <a:r>
              <a:rPr lang="fa-IR" b="1" dirty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«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هُوَ الَّذِى خَلَقَ لَكُم مَّا فىِ الْأَرْضِ جَمِيعًا...»(بقره/29)</a:t>
            </a:r>
            <a:r>
              <a:rPr lang="fa-IR" dirty="0"/>
              <a:t> 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؛ آنچه که در روی زمین است شامل جمادات، نباتات، حیوانات، و... می باشد</a:t>
            </a:r>
            <a:endParaRPr lang="fa-IR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371600" y="2133600"/>
            <a:ext cx="6477000" cy="5334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sz="16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sz="1600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r>
              <a:rPr lang="fa-IR" sz="2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1- </a:t>
            </a:r>
            <a:r>
              <a:rPr lang="fa-IR" sz="2400" b="1" dirty="0">
                <a:solidFill>
                  <a:schemeClr val="tx1"/>
                </a:solidFill>
                <a:cs typeface="B Titr" panose="00000700000000000000" pitchFamily="2" charset="-78"/>
              </a:rPr>
              <a:t>جایگاه انسان در عالم </a:t>
            </a:r>
            <a:r>
              <a:rPr lang="fa-IR" sz="2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خلقت:</a:t>
            </a:r>
          </a:p>
          <a:p>
            <a:pPr algn="just" rtl="1">
              <a:defRPr/>
            </a:pPr>
            <a:endParaRPr lang="fa-IR" sz="16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r">
              <a:defRPr/>
            </a:pPr>
            <a:endParaRPr lang="en-US" sz="1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24407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219200" y="2286000"/>
            <a:ext cx="6781800" cy="3505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1/2-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مورد تعظیم فرشتگان</a:t>
            </a:r>
            <a:endParaRPr lang="en-US" sz="2000" b="1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  <a:defRPr/>
            </a:pP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سجده فرشتگان برانسان، دیگر ویژگی انسان است که حکایت از ارزش وجودی انسان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دارد.خداونددر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سوره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اعراف آیه 11 می فرماید: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 «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وَ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لَقَدْ خَلَقْنَاكُمْ ثُمَّ صَوَّرْنَاكُمْ ثُمَّ قُلْنَا لِلْمَلَئكَةِ اسْجُدُواْ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لاَدَمَ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فَسَجَدُواْ إِلَّا إِبْلِيسَ لَمْ يَكُن مِّنَ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السَّاجِدِين»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ما شما را آفريديم؛ سپس صورت بندى كرديم؛ بعد به فرشتگان گفتيم: «براى آدم خضوع كنيد!» آنها همه سجده كردند؛ جز ابليس كه از سجده كنندگان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نبود</a:t>
            </a:r>
            <a:endParaRPr lang="fa-IR" sz="20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643003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24758" y="2743200"/>
            <a:ext cx="6976241" cy="3505200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2/1-</a:t>
            </a:r>
            <a:r>
              <a:rPr lang="fa-IR" b="1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کرامت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ذاتی: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کرامت را به دو صورت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می‌توان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تصور نمود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</a:p>
          <a:p>
            <a:pPr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الف) کرامت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ذاتی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.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خداوند در سوره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تین/آیه 4 می فرماید: </a:t>
            </a: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«لَقَدْ 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>خَلَقْنَا الْانسَانَ فىِ أَحْسَنِ </a:t>
            </a:r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تَقْوِيم»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در این نوع از کرامت ذات انسان (بما هو انسان) با قطع نظر از دین و آیین، یا عمل و رفتار او،دارای کرامت است.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ب)کرامت اکتسابی.</a:t>
            </a:r>
            <a:r>
              <a:rPr lang="fa-IR" dirty="0"/>
              <a:t>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در این نوع کرامت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ارزش انسان به اعمال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،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رفتار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و آیینی است که از آن پیروی 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میکند.</a:t>
            </a:r>
          </a:p>
          <a:p>
            <a:pPr lvl="0" algn="just" rtl="1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- انسان می تواند </a:t>
            </a:r>
            <a:r>
              <a:rPr lang="fa-IR" b="1" dirty="0">
                <a:solidFill>
                  <a:schemeClr val="tx1"/>
                </a:solidFill>
                <a:cs typeface="B Titr" panose="00000700000000000000" pitchFamily="2" charset="-78"/>
              </a:rPr>
              <a:t>واجد هر دو کرامت باشد</a:t>
            </a: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000499" y="2102069"/>
            <a:ext cx="3962400" cy="533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/>
            <a:r>
              <a:rPr lang="fa-IR" sz="24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2- </a:t>
            </a:r>
            <a:r>
              <a:rPr lang="fa-IR" sz="2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ویژگی های </a:t>
            </a:r>
            <a:r>
              <a:rPr lang="fa-IR" sz="2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انسان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469864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24758" y="2286000"/>
            <a:ext cx="6976241" cy="36444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2/2-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جانشینی خدا در زمین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: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یکی دیگر از ویژگیهای انسان، جانشینی خداوند در روی زمین شدن است. این جانشینی مختص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به شخص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حضرت آدم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نیست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، بلکه شامل همه انسانهاست.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ازطرف دیگر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، حکایت از مقام،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ارزش و جایگاه تکوینی انسان در نظام هستی دارد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.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خداوند در سوره بقره می فرماید: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«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وَ </a:t>
            </a: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إِذْ قَالَ رَبُّكَ لِلْمَلَئكَةِ إِنىّ‏ِ جَاعِلٌ فىِ الْأَرْضِ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خَلِيفَة </a:t>
            </a:r>
            <a:r>
              <a:rPr lang="fa-IR" sz="2000" dirty="0" smtClean="0">
                <a:solidFill>
                  <a:srgbClr val="C00000"/>
                </a:solidFill>
                <a:cs typeface="B Titr" panose="00000700000000000000" pitchFamily="2" charset="-78"/>
              </a:rPr>
              <a:t>...»</a:t>
            </a:r>
            <a:endParaRPr lang="fa-IR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806597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08386"/>
            <a:ext cx="8763000" cy="5334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1024758" y="2286000"/>
            <a:ext cx="6976241" cy="3644462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 rtl="1"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 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2/3-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امانتداری: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قرآن‌انسان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را امانتدار خداوند معرفی میکند و این مسئله را با ذکر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مقدم های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بیان کرده و میگوید:این امانت را بر آسمان به زمین و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کوه ها </a:t>
            </a: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عرضه کرد، ولی آنان از حمل آن سر بر تافتند و از آن هراسیدند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، اما انسان آن را بر دوش کشید</a:t>
            </a:r>
            <a:r>
              <a:rPr lang="fa-IR" b="1" dirty="0" smtClean="0">
                <a:solidFill>
                  <a:schemeClr val="tx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:«</a:t>
            </a:r>
            <a:r>
              <a:rPr lang="fa-IR" sz="2400" b="1" dirty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إِنَّا عَرَضْنَا الْأَمَانَةَ عَلىَ السَّمَاوَاتِ وَ الْأَرْضِ وَ الْجِبَالِ فَأَبَينْ‏َ أَن </a:t>
            </a:r>
            <a:r>
              <a:rPr lang="fa-IR" sz="2400" b="1" dirty="0" smtClean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يحَمِلْنهَا </a:t>
            </a:r>
            <a:r>
              <a:rPr lang="fa-IR" sz="2400" b="1" dirty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وَ أَشْفَقْنَ </a:t>
            </a:r>
            <a:r>
              <a:rPr lang="fa-IR" sz="2400" b="1" dirty="0" smtClean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مِنهْا </a:t>
            </a:r>
            <a:r>
              <a:rPr lang="fa-IR" sz="2400" b="1" dirty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وَ حَمَلَهَا الْانسَنُ  إِنَّهُ كاَنَ ظَلُومًا </a:t>
            </a:r>
            <a:r>
              <a:rPr lang="fa-IR" sz="2400" b="1" dirty="0" smtClean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جَهُولا</a:t>
            </a:r>
            <a:r>
              <a:rPr lang="fa-IR" sz="2400" b="1" dirty="0" smtClean="0">
                <a:solidFill>
                  <a:srgbClr val="C00000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»</a:t>
            </a:r>
            <a:endParaRPr lang="fa-IR" sz="2800" b="1" dirty="0">
              <a:solidFill>
                <a:srgbClr val="C00000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343400" y="381000"/>
            <a:ext cx="4267200" cy="762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r">
              <a:defRPr/>
            </a:pPr>
            <a:endParaRPr lang="fa-IR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ctr">
              <a:defRPr/>
            </a:pP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جایگاه </a:t>
            </a:r>
            <a:r>
              <a:rPr lang="fa-IR" sz="2800" b="1" dirty="0">
                <a:solidFill>
                  <a:schemeClr val="tx1"/>
                </a:solidFill>
                <a:cs typeface="B Titr" panose="00000700000000000000" pitchFamily="2" charset="-78"/>
              </a:rPr>
              <a:t>انسان در عالم </a:t>
            </a:r>
            <a:r>
              <a:rPr lang="fa-IR" sz="28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خلقت</a:t>
            </a:r>
          </a:p>
          <a:p>
            <a:pPr algn="just" rtl="1">
              <a:defRPr/>
            </a:pPr>
            <a:endParaRPr lang="fa-IR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 rtl="1">
              <a:defRPr/>
            </a:pPr>
            <a:endParaRPr lang="fa-IR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0" algn="just" rtl="1"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endParaRPr>
          </a:p>
          <a:p>
            <a:pPr algn="r">
              <a:defRPr/>
            </a:pP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548478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2_am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r">
      <a:majorFont>
        <a:latin typeface="a Titr"/>
        <a:ea typeface=""/>
        <a:cs typeface="A Titr"/>
      </a:majorFont>
      <a:minorFont>
        <a:latin typeface="A Titr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entury Gothic"/>
        <a:ea typeface=""/>
        <a:cs typeface="A Titr"/>
      </a:majorFont>
      <a:minorFont>
        <a:latin typeface="Century Gothic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NGLES">
  <a:themeElements>
    <a:clrScheme name="ANGLES 1">
      <a:dk1>
        <a:srgbClr val="F8F8F8"/>
      </a:dk1>
      <a:lt1>
        <a:srgbClr val="FFFFFF"/>
      </a:lt1>
      <a:dk2>
        <a:srgbClr val="000000"/>
      </a:dk2>
      <a:lt2>
        <a:srgbClr val="000000"/>
      </a:lt2>
      <a:accent1>
        <a:srgbClr val="FF00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AAAA"/>
      </a:accent5>
      <a:accent6>
        <a:srgbClr val="2D2DE7"/>
      </a:accent6>
      <a:hlink>
        <a:srgbClr val="008000"/>
      </a:hlink>
      <a:folHlink>
        <a:srgbClr val="808080"/>
      </a:folHlink>
    </a:clrScheme>
    <a:fontScheme name="ANGLES">
      <a:majorFont>
        <a:latin typeface="Tahoma"/>
        <a:ea typeface=""/>
        <a:cs typeface="B Traffic"/>
      </a:majorFont>
      <a:minorFont>
        <a:latin typeface="Tahoma"/>
        <a:ea typeface=""/>
        <a:cs typeface="B Traff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lnDef>
  </a:objectDefaults>
  <a:extraClrSchemeLst>
    <a:extraClrScheme>
      <a:clrScheme name="ANGLES 1">
        <a:dk1>
          <a:srgbClr val="F8F8F8"/>
        </a:dk1>
        <a:lt1>
          <a:srgbClr val="FFFFFF"/>
        </a:lt1>
        <a:dk2>
          <a:srgbClr val="000000"/>
        </a:dk2>
        <a:lt2>
          <a:srgbClr val="000000"/>
        </a:lt2>
        <a:accent1>
          <a:srgbClr val="FF00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2D2DE7"/>
        </a:accent6>
        <a:hlink>
          <a:srgbClr val="008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GLES 2">
        <a:dk1>
          <a:srgbClr val="360036"/>
        </a:dk1>
        <a:lt1>
          <a:srgbClr val="FFFFFF"/>
        </a:lt1>
        <a:dk2>
          <a:srgbClr val="FFFFCC"/>
        </a:dk2>
        <a:lt2>
          <a:srgbClr val="666633"/>
        </a:lt2>
        <a:accent1>
          <a:srgbClr val="996600"/>
        </a:accent1>
        <a:accent2>
          <a:srgbClr val="CCCC00"/>
        </a:accent2>
        <a:accent3>
          <a:srgbClr val="FFFFFF"/>
        </a:accent3>
        <a:accent4>
          <a:srgbClr val="2D002D"/>
        </a:accent4>
        <a:accent5>
          <a:srgbClr val="CAB8AA"/>
        </a:accent5>
        <a:accent6>
          <a:srgbClr val="B9B900"/>
        </a:accent6>
        <a:hlink>
          <a:srgbClr val="99CC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4">
        <a:dk1>
          <a:srgbClr val="360036"/>
        </a:dk1>
        <a:lt1>
          <a:srgbClr val="FFFFFF"/>
        </a:lt1>
        <a:dk2>
          <a:srgbClr val="FFFFCC"/>
        </a:dk2>
        <a:lt2>
          <a:srgbClr val="660066"/>
        </a:lt2>
        <a:accent1>
          <a:srgbClr val="C3A3C2"/>
        </a:accent1>
        <a:accent2>
          <a:srgbClr val="9999FF"/>
        </a:accent2>
        <a:accent3>
          <a:srgbClr val="FFFFFF"/>
        </a:accent3>
        <a:accent4>
          <a:srgbClr val="2D002D"/>
        </a:accent4>
        <a:accent5>
          <a:srgbClr val="DECEDD"/>
        </a:accent5>
        <a:accent6>
          <a:srgbClr val="8A8AE7"/>
        </a:accent6>
        <a:hlink>
          <a:srgbClr val="0099CC"/>
        </a:hlink>
        <a:folHlink>
          <a:srgbClr val="C99D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5">
        <a:dk1>
          <a:srgbClr val="000000"/>
        </a:dk1>
        <a:lt1>
          <a:srgbClr val="99CCFF"/>
        </a:lt1>
        <a:dk2>
          <a:srgbClr val="CCECFF"/>
        </a:dk2>
        <a:lt2>
          <a:srgbClr val="002244"/>
        </a:lt2>
        <a:accent1>
          <a:srgbClr val="336699"/>
        </a:accent1>
        <a:accent2>
          <a:srgbClr val="CC99FF"/>
        </a:accent2>
        <a:accent3>
          <a:srgbClr val="CAE2FF"/>
        </a:accent3>
        <a:accent4>
          <a:srgbClr val="000000"/>
        </a:accent4>
        <a:accent5>
          <a:srgbClr val="ADB8CA"/>
        </a:accent5>
        <a:accent6>
          <a:srgbClr val="B98AE7"/>
        </a:accent6>
        <a:hlink>
          <a:srgbClr val="33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قلید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6469</TotalTime>
  <Words>1912</Words>
  <Application>Microsoft Office PowerPoint</Application>
  <PresentationFormat>On-screen Show (4:3)</PresentationFormat>
  <Paragraphs>230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26</vt:i4>
      </vt:variant>
    </vt:vector>
  </HeadingPairs>
  <TitlesOfParts>
    <vt:vector size="46" baseType="lpstr">
      <vt:lpstr>A Titr</vt:lpstr>
      <vt:lpstr>Arial</vt:lpstr>
      <vt:lpstr>B Mitra</vt:lpstr>
      <vt:lpstr>B Titr</vt:lpstr>
      <vt:lpstr>B Traffic</vt:lpstr>
      <vt:lpstr>Calibri</vt:lpstr>
      <vt:lpstr>Calibri Light</vt:lpstr>
      <vt:lpstr>Century Gothic</vt:lpstr>
      <vt:lpstr>Courier New</vt:lpstr>
      <vt:lpstr>Tahoma</vt:lpstr>
      <vt:lpstr>Times New Roman</vt:lpstr>
      <vt:lpstr>Traditional Arabic</vt:lpstr>
      <vt:lpstr>Verdana</vt:lpstr>
      <vt:lpstr>Wingdings</vt:lpstr>
      <vt:lpstr>2_am1</vt:lpstr>
      <vt:lpstr>3_Default Design</vt:lpstr>
      <vt:lpstr>ANGLES</vt:lpstr>
      <vt:lpstr>تقلید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1-  به ابعاد وجودی انسان و موانع شناخت و درک ابدیت آ گاهی پیدا کنند؛</vt:lpstr>
      <vt:lpstr>            1-  بعد مادی (بدن) </vt:lpstr>
      <vt:lpstr>PowerPoint Presentation</vt:lpstr>
      <vt:lpstr>PowerPoint Presentation</vt:lpstr>
      <vt:lpstr>PowerPoint Presentation</vt:lpstr>
    </vt:vector>
  </TitlesOfParts>
  <Company>en4borj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En4borj</dc:creator>
  <cp:lastModifiedBy>Windows User</cp:lastModifiedBy>
  <cp:revision>680</cp:revision>
  <dcterms:created xsi:type="dcterms:W3CDTF">2012-09-17T17:05:08Z</dcterms:created>
  <dcterms:modified xsi:type="dcterms:W3CDTF">2019-04-20T09:40:52Z</dcterms:modified>
</cp:coreProperties>
</file>